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906000" cy="6858000" type="A4"/>
  <p:notesSz cx="9875838" cy="679926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6600"/>
    <a:srgbClr val="CC9900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01" autoAdjust="0"/>
    <p:restoredTop sz="96398" autoAdjust="0"/>
  </p:normalViewPr>
  <p:slideViewPr>
    <p:cSldViewPr>
      <p:cViewPr varScale="1">
        <p:scale>
          <a:sx n="85" d="100"/>
          <a:sy n="85" d="100"/>
        </p:scale>
        <p:origin x="1565" y="5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2EF4E-02D0-4399-A6D1-87D9074CEB2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74869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814DC-A1AA-40D1-B493-96C4D7022CD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96884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EAB454-820A-4ABA-938C-723F4A3407A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4535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14B36-732F-4B7E-B333-C51A0C2E637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3023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1B24D-B19D-4EDB-9A13-0C915468A4C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84064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991FEC-ABA8-4553-9652-B76EDAC1E24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19247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4CEDD3-09BC-4287-AA53-1362404E791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21653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157B9-6FAD-447D-93C2-D2742885B48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14816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913DA-A5CF-4A58-B88E-28AA7F351BB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8537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CFD80-C63E-445C-AD78-6CCE6FF5158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65964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AFC48-2BF2-40A8-BE2C-5213861430E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42592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8581848-ECF4-4045-B1FE-43513B3B58D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6" name="Соединительная линия уступом 135"/>
          <p:cNvCxnSpPr/>
          <p:nvPr/>
        </p:nvCxnSpPr>
        <p:spPr>
          <a:xfrm rot="16200000" flipH="1">
            <a:off x="2299032" y="5169389"/>
            <a:ext cx="388723" cy="1476000"/>
          </a:xfrm>
          <a:prstGeom prst="bentConnector3">
            <a:avLst/>
          </a:prstGeom>
          <a:noFill/>
          <a:ln w="9525">
            <a:solidFill>
              <a:schemeClr val="tx1"/>
            </a:solidFill>
            <a:round/>
            <a:headEnd type="none" w="med" len="med"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Text Box 109"/>
          <p:cNvSpPr txBox="1">
            <a:spLocks noChangeArrowheads="1"/>
          </p:cNvSpPr>
          <p:nvPr/>
        </p:nvSpPr>
        <p:spPr bwMode="auto">
          <a:xfrm>
            <a:off x="431787" y="3407312"/>
            <a:ext cx="2672557" cy="753155"/>
          </a:xfrm>
          <a:prstGeom prst="rect">
            <a:avLst/>
          </a:prstGeom>
          <a:noFill/>
          <a:ln w="12700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/>
          <a:lstStyle>
            <a:defPPr>
              <a:defRPr lang="ru-RU"/>
            </a:defPPr>
            <a:lvl1pPr algn="ctr">
              <a:spcBef>
                <a:spcPct val="0"/>
              </a:spcBef>
              <a:buFontTx/>
              <a:buNone/>
              <a:defRPr sz="8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Arial" panose="020B0604020202020204" pitchFamily="34" charset="0"/>
              </a:defRPr>
            </a:lvl9pPr>
          </a:lstStyle>
          <a:p>
            <a:endParaRPr lang="ru-RU" altLang="ru-RU" dirty="0"/>
          </a:p>
        </p:txBody>
      </p:sp>
      <p:sp>
        <p:nvSpPr>
          <p:cNvPr id="7" name="Text Box 109"/>
          <p:cNvSpPr txBox="1">
            <a:spLocks noChangeArrowheads="1"/>
          </p:cNvSpPr>
          <p:nvPr/>
        </p:nvSpPr>
        <p:spPr bwMode="auto">
          <a:xfrm>
            <a:off x="0" y="938226"/>
            <a:ext cx="9908604" cy="680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ts val="0"/>
              </a:spcBef>
              <a:buNone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</a:t>
            </a:r>
            <a:endParaRPr lang="ru-RU" alt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ru-RU" alt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alt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правления и взаимодействия </a:t>
            </a:r>
            <a:r>
              <a:rPr lang="ru-RU" alt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alt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оказанию безвозмездной натуральной помощи на </a:t>
            </a:r>
            <a:r>
              <a:rPr lang="ru-RU" alt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 Курской области</a:t>
            </a:r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109"/>
          <p:cNvSpPr txBox="1">
            <a:spLocks noChangeArrowheads="1"/>
          </p:cNvSpPr>
          <p:nvPr/>
        </p:nvSpPr>
        <p:spPr bwMode="auto">
          <a:xfrm>
            <a:off x="1970671" y="1677334"/>
            <a:ext cx="5859532" cy="10853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109"/>
          <p:cNvSpPr txBox="1">
            <a:spLocks noChangeArrowheads="1"/>
          </p:cNvSpPr>
          <p:nvPr/>
        </p:nvSpPr>
        <p:spPr bwMode="auto">
          <a:xfrm>
            <a:off x="494825" y="3526887"/>
            <a:ext cx="1245554" cy="402727"/>
          </a:xfrm>
          <a:prstGeom prst="rect">
            <a:avLst/>
          </a:prstGeom>
          <a:noFill/>
          <a:ln w="9525">
            <a:solidFill>
              <a:srgbClr val="000000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6000" rIns="360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СОРТИРОВОЧНЫЙ 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 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ru-RU" altLang="ru-RU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продовольствие, гигиена,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ru-RU" altLang="ru-RU" sz="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одежда, обувь)</a:t>
            </a:r>
          </a:p>
        </p:txBody>
      </p:sp>
      <p:sp>
        <p:nvSpPr>
          <p:cNvPr id="13" name="Text Box 109"/>
          <p:cNvSpPr txBox="1">
            <a:spLocks noChangeArrowheads="1"/>
          </p:cNvSpPr>
          <p:nvPr/>
        </p:nvSpPr>
        <p:spPr bwMode="auto">
          <a:xfrm>
            <a:off x="1766557" y="3526887"/>
            <a:ext cx="1245554" cy="402727"/>
          </a:xfrm>
          <a:prstGeom prst="rect">
            <a:avLst/>
          </a:prstGeom>
          <a:noFill/>
          <a:ln w="9525">
            <a:solidFill>
              <a:srgbClr val="000000"/>
            </a:solidFill>
            <a:prstDash val="sys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6000" rIns="360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СОРТИРОВОЧНЫЙ 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 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(продовольствие, гигиена,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одежда, обувь)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977326" y="1683299"/>
            <a:ext cx="5852877" cy="32735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altLang="ru-RU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РАБОЧАЯ ГРУППА </a:t>
            </a:r>
          </a:p>
          <a:p>
            <a:pPr algn="ctr">
              <a:spcBef>
                <a:spcPct val="0"/>
              </a:spcBef>
            </a:pPr>
            <a:r>
              <a:rPr lang="ru-RU" altLang="ru-RU" sz="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ОКАЗАНИЮ БЕЗВОЗМЕЗДНОЙ НАТУРАЛЬНОЙ ПОМОЩИ </a:t>
            </a:r>
            <a:endParaRPr lang="ru-RU" altLang="ru-RU" sz="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63180" y="2185282"/>
            <a:ext cx="1316653" cy="5539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ПРОМЫШЛЕННОСТИ, ТОРГОВЛИ И </a:t>
            </a:r>
            <a:r>
              <a:rPr lang="ru-RU" sz="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ПРЕДПРИНИМАТЕЛЬСТВА КУРСКОЙ ОБЛАСТИ</a:t>
            </a:r>
            <a:endParaRPr lang="ru-RU" sz="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83308" y="2231447"/>
            <a:ext cx="109032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 РЕГИОНАЛЬНОЙ </a:t>
            </a:r>
            <a:r>
              <a:rPr lang="ru-RU" sz="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 КУРСКОЙ ОБЛАСТИ</a:t>
            </a:r>
            <a:endParaRPr lang="ru-RU" sz="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53428" y="2185282"/>
            <a:ext cx="1085446" cy="5539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ЖИЛИЩНО-КОММУНАЛЬНОГО ХОЗЯЙСТВА </a:t>
            </a:r>
            <a:r>
              <a:rPr lang="ru-RU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ТЭК КУРСКОЙ ОБЛАСТИ</a:t>
            </a:r>
            <a:endParaRPr lang="ru-RU" sz="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466031" y="2277615"/>
            <a:ext cx="1232147" cy="369332"/>
          </a:xfrm>
          <a:prstGeom prst="rect">
            <a:avLst/>
          </a:prstGeom>
          <a:noFill/>
        </p:spPr>
        <p:txBody>
          <a:bodyPr wrap="square" lIns="72000" rIns="72000" rtlCol="0" anchor="ctr">
            <a:spAutoFit/>
          </a:bodyPr>
          <a:lstStyle/>
          <a:p>
            <a:pPr algn="ctr"/>
            <a:r>
              <a:rPr lang="ru-RU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ЗДРАВООХРАНЕНИЯ КУРСКОЙ ОБЛАСТИ</a:t>
            </a:r>
            <a:endParaRPr lang="ru-RU" sz="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701653" y="2277614"/>
            <a:ext cx="1115754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ДРУГИЕ МИНИСТЕРСТВА, ВЕДОМСТВА</a:t>
            </a:r>
          </a:p>
        </p:txBody>
      </p:sp>
      <p:sp>
        <p:nvSpPr>
          <p:cNvPr id="25" name="Text Box 109"/>
          <p:cNvSpPr txBox="1">
            <a:spLocks noChangeArrowheads="1"/>
          </p:cNvSpPr>
          <p:nvPr/>
        </p:nvSpPr>
        <p:spPr bwMode="auto">
          <a:xfrm>
            <a:off x="431787" y="5294507"/>
            <a:ext cx="422699" cy="24369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ru-RU" altLang="ru-RU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ОПВ</a:t>
            </a:r>
          </a:p>
        </p:txBody>
      </p:sp>
      <p:sp>
        <p:nvSpPr>
          <p:cNvPr id="26" name="Text Box 109"/>
          <p:cNvSpPr txBox="1">
            <a:spLocks noChangeArrowheads="1"/>
          </p:cNvSpPr>
          <p:nvPr/>
        </p:nvSpPr>
        <p:spPr bwMode="auto">
          <a:xfrm>
            <a:off x="995054" y="5294507"/>
            <a:ext cx="420852" cy="24369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ru-RU" altLang="ru-RU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ОПВ</a:t>
            </a:r>
          </a:p>
        </p:txBody>
      </p:sp>
      <p:sp>
        <p:nvSpPr>
          <p:cNvPr id="27" name="Text Box 109"/>
          <p:cNvSpPr txBox="1">
            <a:spLocks noChangeArrowheads="1"/>
          </p:cNvSpPr>
          <p:nvPr/>
        </p:nvSpPr>
        <p:spPr bwMode="auto">
          <a:xfrm>
            <a:off x="1556474" y="5294507"/>
            <a:ext cx="420852" cy="24369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ru-RU" altLang="ru-RU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ОПВ</a:t>
            </a:r>
          </a:p>
        </p:txBody>
      </p:sp>
      <p:sp>
        <p:nvSpPr>
          <p:cNvPr id="28" name="Text Box 109"/>
          <p:cNvSpPr txBox="1">
            <a:spLocks noChangeArrowheads="1"/>
          </p:cNvSpPr>
          <p:nvPr/>
        </p:nvSpPr>
        <p:spPr bwMode="auto">
          <a:xfrm>
            <a:off x="2117894" y="5294507"/>
            <a:ext cx="420852" cy="24369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ru-RU" altLang="ru-RU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ОПВ</a:t>
            </a:r>
          </a:p>
        </p:txBody>
      </p:sp>
      <p:sp>
        <p:nvSpPr>
          <p:cNvPr id="29" name="Text Box 109"/>
          <p:cNvSpPr txBox="1">
            <a:spLocks noChangeArrowheads="1"/>
          </p:cNvSpPr>
          <p:nvPr/>
        </p:nvSpPr>
        <p:spPr bwMode="auto">
          <a:xfrm>
            <a:off x="2679316" y="5294507"/>
            <a:ext cx="425028" cy="24369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ru-RU" altLang="ru-RU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ОПВ</a:t>
            </a: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644060" y="5057739"/>
            <a:ext cx="2245682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AutoShape 119"/>
          <p:cNvCxnSpPr>
            <a:cxnSpLocks noChangeShapeType="1"/>
          </p:cNvCxnSpPr>
          <p:nvPr/>
        </p:nvCxnSpPr>
        <p:spPr bwMode="auto">
          <a:xfrm>
            <a:off x="644060" y="5057739"/>
            <a:ext cx="0" cy="23309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" name="AutoShape 119"/>
          <p:cNvCxnSpPr>
            <a:cxnSpLocks noChangeShapeType="1"/>
          </p:cNvCxnSpPr>
          <p:nvPr/>
        </p:nvCxnSpPr>
        <p:spPr bwMode="auto">
          <a:xfrm>
            <a:off x="1205481" y="5057739"/>
            <a:ext cx="0" cy="23309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" name="AutoShape 119"/>
          <p:cNvCxnSpPr>
            <a:cxnSpLocks noChangeShapeType="1"/>
          </p:cNvCxnSpPr>
          <p:nvPr/>
        </p:nvCxnSpPr>
        <p:spPr bwMode="auto">
          <a:xfrm>
            <a:off x="1768888" y="5057739"/>
            <a:ext cx="0" cy="23309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AutoShape 119"/>
          <p:cNvCxnSpPr>
            <a:cxnSpLocks noChangeShapeType="1"/>
          </p:cNvCxnSpPr>
          <p:nvPr/>
        </p:nvCxnSpPr>
        <p:spPr bwMode="auto">
          <a:xfrm>
            <a:off x="2328323" y="5057739"/>
            <a:ext cx="0" cy="23309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AutoShape 119"/>
          <p:cNvCxnSpPr>
            <a:cxnSpLocks noChangeShapeType="1"/>
          </p:cNvCxnSpPr>
          <p:nvPr/>
        </p:nvCxnSpPr>
        <p:spPr bwMode="auto">
          <a:xfrm>
            <a:off x="2889742" y="5057739"/>
            <a:ext cx="0" cy="23309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" name="Text Box 109"/>
          <p:cNvSpPr txBox="1">
            <a:spLocks noChangeArrowheads="1"/>
          </p:cNvSpPr>
          <p:nvPr/>
        </p:nvSpPr>
        <p:spPr bwMode="auto">
          <a:xfrm>
            <a:off x="1640631" y="6101750"/>
            <a:ext cx="3514773" cy="38013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ru-RU" altLang="ru-RU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ПОСТРАДАВШЕЕ НАСЕЛЕНИЕ</a:t>
            </a:r>
          </a:p>
        </p:txBody>
      </p:sp>
      <p:cxnSp>
        <p:nvCxnSpPr>
          <p:cNvPr id="37" name="Прямая соединительная линия 36"/>
          <p:cNvCxnSpPr>
            <a:stCxn id="25" idx="2"/>
          </p:cNvCxnSpPr>
          <p:nvPr/>
        </p:nvCxnSpPr>
        <p:spPr>
          <a:xfrm>
            <a:off x="643137" y="5538200"/>
            <a:ext cx="0" cy="15259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643137" y="5690796"/>
            <a:ext cx="226478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1202148" y="5538200"/>
            <a:ext cx="0" cy="1448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1757350" y="5538200"/>
            <a:ext cx="0" cy="152596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2345941" y="5538200"/>
            <a:ext cx="0" cy="1448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2899185" y="5538200"/>
            <a:ext cx="0" cy="14485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 Box 109"/>
          <p:cNvSpPr txBox="1">
            <a:spLocks noChangeArrowheads="1"/>
          </p:cNvSpPr>
          <p:nvPr/>
        </p:nvSpPr>
        <p:spPr bwMode="auto">
          <a:xfrm>
            <a:off x="6459071" y="5474751"/>
            <a:ext cx="2448868" cy="46620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ru-RU" altLang="ru-RU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ОРГАНИЗАЦИИ, ПРИВЛЕКАЕМЫЕ К ЛИКВИДАЦИИ </a:t>
            </a:r>
          </a:p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ru-RU" altLang="ru-RU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ЧС И АВАРИЙ НА ОБЪЕКТАХ ЖИЗНЕОБЕСПЕЧЕНИЯ </a:t>
            </a:r>
          </a:p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ru-RU" altLang="ru-RU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НАСЕЛЕНИЯ В СФЕРЕ ДЕЯТЕЛЬНОСТИ </a:t>
            </a:r>
          </a:p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ru-RU" altLang="ru-RU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ИСПОЛНИТЕЛЬНЫХ ОРГАНОВ КУРСКОЙ ОБЛАСТИ</a:t>
            </a: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>
            <a:off x="3886733" y="3894474"/>
            <a:ext cx="0" cy="180204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>
            <a:cxnSpLocks/>
          </p:cNvCxnSpPr>
          <p:nvPr/>
        </p:nvCxnSpPr>
        <p:spPr>
          <a:xfrm>
            <a:off x="3886733" y="4074726"/>
            <a:ext cx="4577383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5156233" y="3781418"/>
            <a:ext cx="0" cy="29520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6161335" y="3781418"/>
            <a:ext cx="0" cy="29330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>
            <a:cxnSpLocks/>
          </p:cNvCxnSpPr>
          <p:nvPr/>
        </p:nvCxnSpPr>
        <p:spPr>
          <a:xfrm>
            <a:off x="7343574" y="3894474"/>
            <a:ext cx="0" cy="182144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>
            <a:cxnSpLocks/>
          </p:cNvCxnSpPr>
          <p:nvPr/>
        </p:nvCxnSpPr>
        <p:spPr>
          <a:xfrm>
            <a:off x="8453961" y="3875827"/>
            <a:ext cx="0" cy="198851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2"/>
          <p:cNvGrpSpPr/>
          <p:nvPr/>
        </p:nvGrpSpPr>
        <p:grpSpPr>
          <a:xfrm>
            <a:off x="3239097" y="1942753"/>
            <a:ext cx="0" cy="2217714"/>
            <a:chOff x="3239097" y="1384198"/>
            <a:chExt cx="0" cy="2217714"/>
          </a:xfrm>
        </p:grpSpPr>
        <p:cxnSp>
          <p:nvCxnSpPr>
            <p:cNvPr id="55" name="Прямая соединительная линия 54"/>
            <p:cNvCxnSpPr/>
            <p:nvPr/>
          </p:nvCxnSpPr>
          <p:spPr>
            <a:xfrm>
              <a:off x="3239097" y="1384198"/>
              <a:ext cx="0" cy="86439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3239097" y="1766865"/>
              <a:ext cx="0" cy="1835047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Группа 9"/>
          <p:cNvGrpSpPr/>
          <p:nvPr/>
        </p:nvGrpSpPr>
        <p:grpSpPr>
          <a:xfrm>
            <a:off x="4432967" y="1942753"/>
            <a:ext cx="597" cy="2246921"/>
            <a:chOff x="4494267" y="1384198"/>
            <a:chExt cx="597" cy="2246921"/>
          </a:xfrm>
        </p:grpSpPr>
        <p:cxnSp>
          <p:nvCxnSpPr>
            <p:cNvPr id="127" name="Прямая соединительная линия 126"/>
            <p:cNvCxnSpPr/>
            <p:nvPr/>
          </p:nvCxnSpPr>
          <p:spPr>
            <a:xfrm>
              <a:off x="4494864" y="1384198"/>
              <a:ext cx="0" cy="79306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55"/>
            <p:cNvCxnSpPr/>
            <p:nvPr/>
          </p:nvCxnSpPr>
          <p:spPr>
            <a:xfrm flipH="1">
              <a:off x="4494267" y="1766865"/>
              <a:ext cx="1" cy="1864254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Группа 10"/>
          <p:cNvGrpSpPr/>
          <p:nvPr/>
        </p:nvGrpSpPr>
        <p:grpSpPr>
          <a:xfrm>
            <a:off x="5549563" y="1942753"/>
            <a:ext cx="3972" cy="2218667"/>
            <a:chOff x="5770324" y="1384198"/>
            <a:chExt cx="3972" cy="2218667"/>
          </a:xfrm>
        </p:grpSpPr>
        <p:cxnSp>
          <p:nvCxnSpPr>
            <p:cNvPr id="129" name="Прямая соединительная линия 128"/>
            <p:cNvCxnSpPr/>
            <p:nvPr/>
          </p:nvCxnSpPr>
          <p:spPr>
            <a:xfrm>
              <a:off x="5770324" y="1384198"/>
              <a:ext cx="0" cy="79306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57"/>
            <p:cNvCxnSpPr/>
            <p:nvPr/>
          </p:nvCxnSpPr>
          <p:spPr>
            <a:xfrm>
              <a:off x="5770328" y="1766865"/>
              <a:ext cx="3968" cy="1836000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Группа 38">
            <a:extLst>
              <a:ext uri="{FF2B5EF4-FFF2-40B4-BE49-F238E27FC236}">
                <a16:creationId xmlns="" xmlns:a16="http://schemas.microsoft.com/office/drawing/2014/main" id="{CBEEC615-3921-477B-A355-DEBB93A5404D}"/>
              </a:ext>
            </a:extLst>
          </p:cNvPr>
          <p:cNvGrpSpPr/>
          <p:nvPr/>
        </p:nvGrpSpPr>
        <p:grpSpPr>
          <a:xfrm>
            <a:off x="6681192" y="1942753"/>
            <a:ext cx="0" cy="2218667"/>
            <a:chOff x="6681192" y="1384198"/>
            <a:chExt cx="0" cy="2218667"/>
          </a:xfrm>
        </p:grpSpPr>
        <p:cxnSp>
          <p:nvCxnSpPr>
            <p:cNvPr id="130" name="Прямая соединительная линия 129"/>
            <p:cNvCxnSpPr/>
            <p:nvPr/>
          </p:nvCxnSpPr>
          <p:spPr>
            <a:xfrm>
              <a:off x="6681192" y="1384198"/>
              <a:ext cx="0" cy="86439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>
              <a:off x="6681192" y="1766865"/>
              <a:ext cx="0" cy="1836000"/>
            </a:xfrm>
            <a:prstGeom prst="line">
              <a:avLst/>
            </a:prstGeom>
            <a:ln w="31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Группа 101"/>
          <p:cNvGrpSpPr/>
          <p:nvPr/>
        </p:nvGrpSpPr>
        <p:grpSpPr>
          <a:xfrm>
            <a:off x="3478668" y="3377219"/>
            <a:ext cx="816131" cy="517257"/>
            <a:chOff x="3613341" y="3107531"/>
            <a:chExt cx="816131" cy="517257"/>
          </a:xfrm>
        </p:grpSpPr>
        <p:sp>
          <p:nvSpPr>
            <p:cNvPr id="4" name="Text Box 109"/>
            <p:cNvSpPr txBox="1">
              <a:spLocks noChangeArrowheads="1"/>
            </p:cNvSpPr>
            <p:nvPr/>
          </p:nvSpPr>
          <p:spPr bwMode="auto">
            <a:xfrm>
              <a:off x="3746847" y="3240671"/>
              <a:ext cx="682625" cy="384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Ins="0" bIns="0" anchor="b" anchorCtr="0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ru-RU" altLang="ru-RU" sz="5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5" name="Text Box 109"/>
            <p:cNvSpPr txBox="1">
              <a:spLocks noChangeArrowheads="1"/>
            </p:cNvSpPr>
            <p:nvPr/>
          </p:nvSpPr>
          <p:spPr bwMode="auto">
            <a:xfrm>
              <a:off x="3699382" y="3189117"/>
              <a:ext cx="682625" cy="384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Ins="0" bIns="0" anchor="b" anchorCtr="0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ru-RU" altLang="ru-RU" sz="5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9" name="Text Box 109"/>
            <p:cNvSpPr txBox="1">
              <a:spLocks noChangeArrowheads="1"/>
            </p:cNvSpPr>
            <p:nvPr/>
          </p:nvSpPr>
          <p:spPr bwMode="auto">
            <a:xfrm>
              <a:off x="3653932" y="3148324"/>
              <a:ext cx="682625" cy="384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Ins="0" bIns="0" anchor="b" anchorCtr="0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ru-RU" altLang="ru-RU" sz="5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64" name="Text Box 109"/>
            <p:cNvSpPr txBox="1">
              <a:spLocks noChangeArrowheads="1"/>
            </p:cNvSpPr>
            <p:nvPr/>
          </p:nvSpPr>
          <p:spPr bwMode="auto">
            <a:xfrm>
              <a:off x="3613341" y="3107531"/>
              <a:ext cx="682625" cy="384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0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ru-RU" altLang="ru-RU" sz="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4209611" y="3365033"/>
              <a:ext cx="79169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103" name="Группа 102"/>
          <p:cNvGrpSpPr/>
          <p:nvPr/>
        </p:nvGrpSpPr>
        <p:grpSpPr>
          <a:xfrm>
            <a:off x="4606325" y="3377219"/>
            <a:ext cx="816131" cy="517257"/>
            <a:chOff x="4852904" y="3107531"/>
            <a:chExt cx="816131" cy="517257"/>
          </a:xfrm>
        </p:grpSpPr>
        <p:sp>
          <p:nvSpPr>
            <p:cNvPr id="66" name="Text Box 109"/>
            <p:cNvSpPr txBox="1">
              <a:spLocks noChangeArrowheads="1"/>
            </p:cNvSpPr>
            <p:nvPr/>
          </p:nvSpPr>
          <p:spPr bwMode="auto">
            <a:xfrm>
              <a:off x="4986410" y="3240671"/>
              <a:ext cx="682625" cy="384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Ins="0" bIns="0" anchor="b" anchorCtr="0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ru-RU" altLang="ru-RU" sz="5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67" name="Text Box 109"/>
            <p:cNvSpPr txBox="1">
              <a:spLocks noChangeArrowheads="1"/>
            </p:cNvSpPr>
            <p:nvPr/>
          </p:nvSpPr>
          <p:spPr bwMode="auto">
            <a:xfrm>
              <a:off x="4938945" y="3189117"/>
              <a:ext cx="682625" cy="384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Ins="0" bIns="0" anchor="b" anchorCtr="0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ru-RU" altLang="ru-RU" sz="5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68" name="Text Box 109"/>
            <p:cNvSpPr txBox="1">
              <a:spLocks noChangeArrowheads="1"/>
            </p:cNvSpPr>
            <p:nvPr/>
          </p:nvSpPr>
          <p:spPr bwMode="auto">
            <a:xfrm>
              <a:off x="4893495" y="3148324"/>
              <a:ext cx="682625" cy="384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Ins="0" bIns="0" anchor="b" anchorCtr="0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ru-RU" altLang="ru-RU" sz="5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69" name="Text Box 109"/>
            <p:cNvSpPr txBox="1">
              <a:spLocks noChangeArrowheads="1"/>
            </p:cNvSpPr>
            <p:nvPr/>
          </p:nvSpPr>
          <p:spPr bwMode="auto">
            <a:xfrm>
              <a:off x="4852904" y="3107531"/>
              <a:ext cx="682625" cy="384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0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ru-RU" altLang="ru-RU" sz="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5455024" y="3363602"/>
              <a:ext cx="79169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104" name="Группа 103"/>
          <p:cNvGrpSpPr/>
          <p:nvPr/>
        </p:nvGrpSpPr>
        <p:grpSpPr>
          <a:xfrm>
            <a:off x="5733982" y="3377219"/>
            <a:ext cx="816131" cy="517257"/>
            <a:chOff x="6099433" y="3107531"/>
            <a:chExt cx="816131" cy="517257"/>
          </a:xfrm>
        </p:grpSpPr>
        <p:sp>
          <p:nvSpPr>
            <p:cNvPr id="71" name="Text Box 109"/>
            <p:cNvSpPr txBox="1">
              <a:spLocks noChangeArrowheads="1"/>
            </p:cNvSpPr>
            <p:nvPr/>
          </p:nvSpPr>
          <p:spPr bwMode="auto">
            <a:xfrm>
              <a:off x="6232939" y="3240671"/>
              <a:ext cx="682625" cy="384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Ins="0" bIns="0" anchor="b" anchorCtr="0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ru-RU" altLang="ru-RU" sz="5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72" name="Text Box 109"/>
            <p:cNvSpPr txBox="1">
              <a:spLocks noChangeArrowheads="1"/>
            </p:cNvSpPr>
            <p:nvPr/>
          </p:nvSpPr>
          <p:spPr bwMode="auto">
            <a:xfrm>
              <a:off x="6185474" y="3189117"/>
              <a:ext cx="682625" cy="384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Ins="0" bIns="0" anchor="b" anchorCtr="0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ru-RU" altLang="ru-RU" sz="5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73" name="Text Box 109"/>
            <p:cNvSpPr txBox="1">
              <a:spLocks noChangeArrowheads="1"/>
            </p:cNvSpPr>
            <p:nvPr/>
          </p:nvSpPr>
          <p:spPr bwMode="auto">
            <a:xfrm>
              <a:off x="6140024" y="3148324"/>
              <a:ext cx="682625" cy="384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Ins="0" bIns="0" anchor="b" anchorCtr="0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ru-RU" altLang="ru-RU" sz="5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74" name="Text Box 109"/>
            <p:cNvSpPr txBox="1">
              <a:spLocks noChangeArrowheads="1"/>
            </p:cNvSpPr>
            <p:nvPr/>
          </p:nvSpPr>
          <p:spPr bwMode="auto">
            <a:xfrm>
              <a:off x="6099433" y="3107531"/>
              <a:ext cx="682625" cy="384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0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ru-RU" altLang="ru-RU" sz="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694586" y="3363602"/>
              <a:ext cx="79169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105" name="Группа 104"/>
          <p:cNvGrpSpPr/>
          <p:nvPr/>
        </p:nvGrpSpPr>
        <p:grpSpPr>
          <a:xfrm>
            <a:off x="6861639" y="3377219"/>
            <a:ext cx="816131" cy="517257"/>
            <a:chOff x="7349234" y="3107531"/>
            <a:chExt cx="816131" cy="517257"/>
          </a:xfrm>
        </p:grpSpPr>
        <p:sp>
          <p:nvSpPr>
            <p:cNvPr id="76" name="Text Box 109"/>
            <p:cNvSpPr txBox="1">
              <a:spLocks noChangeArrowheads="1"/>
            </p:cNvSpPr>
            <p:nvPr/>
          </p:nvSpPr>
          <p:spPr bwMode="auto">
            <a:xfrm>
              <a:off x="7482740" y="3240671"/>
              <a:ext cx="682625" cy="384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Ins="0" bIns="0" anchor="b" anchorCtr="0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ru-RU" altLang="ru-RU" sz="5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77" name="Text Box 109"/>
            <p:cNvSpPr txBox="1">
              <a:spLocks noChangeArrowheads="1"/>
            </p:cNvSpPr>
            <p:nvPr/>
          </p:nvSpPr>
          <p:spPr bwMode="auto">
            <a:xfrm>
              <a:off x="7435275" y="3189117"/>
              <a:ext cx="682625" cy="384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Ins="0" bIns="0" anchor="b" anchorCtr="0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ru-RU" altLang="ru-RU" sz="5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78" name="Text Box 109"/>
            <p:cNvSpPr txBox="1">
              <a:spLocks noChangeArrowheads="1"/>
            </p:cNvSpPr>
            <p:nvPr/>
          </p:nvSpPr>
          <p:spPr bwMode="auto">
            <a:xfrm>
              <a:off x="7389825" y="3148324"/>
              <a:ext cx="682625" cy="384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Ins="0" bIns="0" anchor="b" anchorCtr="0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ru-RU" altLang="ru-RU" sz="5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79" name="Text Box 109"/>
            <p:cNvSpPr txBox="1">
              <a:spLocks noChangeArrowheads="1"/>
            </p:cNvSpPr>
            <p:nvPr/>
          </p:nvSpPr>
          <p:spPr bwMode="auto">
            <a:xfrm>
              <a:off x="7349234" y="3107531"/>
              <a:ext cx="682625" cy="384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0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ru-RU" altLang="ru-RU" sz="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7945171" y="3363602"/>
              <a:ext cx="79169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106" name="Группа 105"/>
          <p:cNvGrpSpPr/>
          <p:nvPr/>
        </p:nvGrpSpPr>
        <p:grpSpPr>
          <a:xfrm>
            <a:off x="7989298" y="3369489"/>
            <a:ext cx="816131" cy="524988"/>
            <a:chOff x="8441587" y="3107531"/>
            <a:chExt cx="816131" cy="517257"/>
          </a:xfrm>
        </p:grpSpPr>
        <p:sp>
          <p:nvSpPr>
            <p:cNvPr id="81" name="Text Box 109"/>
            <p:cNvSpPr txBox="1">
              <a:spLocks noChangeArrowheads="1"/>
            </p:cNvSpPr>
            <p:nvPr/>
          </p:nvSpPr>
          <p:spPr bwMode="auto">
            <a:xfrm>
              <a:off x="8575093" y="3240671"/>
              <a:ext cx="682625" cy="384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Ins="0" bIns="0" anchor="b" anchorCtr="0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ru-RU" altLang="ru-RU" sz="5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82" name="Text Box 109"/>
            <p:cNvSpPr txBox="1">
              <a:spLocks noChangeArrowheads="1"/>
            </p:cNvSpPr>
            <p:nvPr/>
          </p:nvSpPr>
          <p:spPr bwMode="auto">
            <a:xfrm>
              <a:off x="8527628" y="3189117"/>
              <a:ext cx="682625" cy="384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Ins="0" bIns="0" anchor="b" anchorCtr="0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ru-RU" altLang="ru-RU" sz="5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83" name="Text Box 109"/>
            <p:cNvSpPr txBox="1">
              <a:spLocks noChangeArrowheads="1"/>
            </p:cNvSpPr>
            <p:nvPr/>
          </p:nvSpPr>
          <p:spPr bwMode="auto">
            <a:xfrm>
              <a:off x="8482178" y="3148324"/>
              <a:ext cx="682625" cy="384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Ins="0" bIns="0" anchor="b" anchorCtr="0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ru-RU" altLang="ru-RU" sz="5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84" name="Text Box 109"/>
            <p:cNvSpPr txBox="1">
              <a:spLocks noChangeArrowheads="1"/>
            </p:cNvSpPr>
            <p:nvPr/>
          </p:nvSpPr>
          <p:spPr bwMode="auto">
            <a:xfrm>
              <a:off x="8441587" y="3107531"/>
              <a:ext cx="682625" cy="3841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0" tIns="0" rIns="0" bIns="0" anchor="ctr" anchorCtr="0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ru-RU" altLang="ru-RU" sz="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9047360" y="3373925"/>
              <a:ext cx="79169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5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cxnSp>
        <p:nvCxnSpPr>
          <p:cNvPr id="86" name="Прямая соединительная линия 85"/>
          <p:cNvCxnSpPr>
            <a:cxnSpLocks/>
          </p:cNvCxnSpPr>
          <p:nvPr/>
        </p:nvCxnSpPr>
        <p:spPr>
          <a:xfrm>
            <a:off x="1764008" y="3129669"/>
            <a:ext cx="6632672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1764007" y="2939349"/>
            <a:ext cx="673625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altLang="ru-RU" sz="600" spc="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СКЛАДОВ ПО ОТРАСЛЕВОМУ ПРИЗНАКУ</a:t>
            </a:r>
          </a:p>
        </p:txBody>
      </p:sp>
      <p:cxnSp>
        <p:nvCxnSpPr>
          <p:cNvPr id="88" name="AutoShape 119"/>
          <p:cNvCxnSpPr>
            <a:cxnSpLocks noChangeShapeType="1"/>
          </p:cNvCxnSpPr>
          <p:nvPr/>
        </p:nvCxnSpPr>
        <p:spPr bwMode="auto">
          <a:xfrm>
            <a:off x="1764008" y="3132844"/>
            <a:ext cx="0" cy="262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9" name="AutoShape 119"/>
          <p:cNvCxnSpPr>
            <a:cxnSpLocks noChangeShapeType="1"/>
          </p:cNvCxnSpPr>
          <p:nvPr/>
        </p:nvCxnSpPr>
        <p:spPr bwMode="auto">
          <a:xfrm>
            <a:off x="3886733" y="3129031"/>
            <a:ext cx="0" cy="25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0" name="AutoShape 119"/>
          <p:cNvCxnSpPr>
            <a:cxnSpLocks noChangeShapeType="1"/>
          </p:cNvCxnSpPr>
          <p:nvPr/>
        </p:nvCxnSpPr>
        <p:spPr bwMode="auto">
          <a:xfrm>
            <a:off x="5014390" y="3129031"/>
            <a:ext cx="0" cy="25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1" name="AutoShape 119"/>
          <p:cNvCxnSpPr>
            <a:cxnSpLocks noChangeShapeType="1"/>
          </p:cNvCxnSpPr>
          <p:nvPr/>
        </p:nvCxnSpPr>
        <p:spPr bwMode="auto">
          <a:xfrm>
            <a:off x="6142047" y="3129031"/>
            <a:ext cx="0" cy="25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" name="AutoShape 119"/>
          <p:cNvCxnSpPr>
            <a:cxnSpLocks noChangeShapeType="1"/>
          </p:cNvCxnSpPr>
          <p:nvPr/>
        </p:nvCxnSpPr>
        <p:spPr bwMode="auto">
          <a:xfrm>
            <a:off x="7269704" y="3129031"/>
            <a:ext cx="0" cy="25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3" name="AutoShape 119"/>
          <p:cNvCxnSpPr>
            <a:cxnSpLocks noChangeShapeType="1"/>
          </p:cNvCxnSpPr>
          <p:nvPr/>
        </p:nvCxnSpPr>
        <p:spPr bwMode="auto">
          <a:xfrm>
            <a:off x="8396680" y="3129031"/>
            <a:ext cx="0" cy="25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17" name="Группа 116"/>
          <p:cNvGrpSpPr/>
          <p:nvPr/>
        </p:nvGrpSpPr>
        <p:grpSpPr>
          <a:xfrm>
            <a:off x="7683788" y="4048277"/>
            <a:ext cx="54000" cy="1426474"/>
            <a:chOff x="7759008" y="4295237"/>
            <a:chExt cx="54000" cy="1426474"/>
          </a:xfrm>
        </p:grpSpPr>
        <p:cxnSp>
          <p:nvCxnSpPr>
            <p:cNvPr id="54" name="AutoShape 119"/>
            <p:cNvCxnSpPr>
              <a:cxnSpLocks noChangeShapeType="1"/>
              <a:stCxn id="116" idx="4"/>
            </p:cNvCxnSpPr>
            <p:nvPr/>
          </p:nvCxnSpPr>
          <p:spPr bwMode="auto">
            <a:xfrm>
              <a:off x="7786008" y="4349237"/>
              <a:ext cx="454" cy="137247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6" name="Овал 115"/>
            <p:cNvSpPr/>
            <p:nvPr/>
          </p:nvSpPr>
          <p:spPr>
            <a:xfrm>
              <a:off x="7759008" y="4295237"/>
              <a:ext cx="54000" cy="54000"/>
            </a:xfrm>
            <a:prstGeom prst="ellipse">
              <a:avLst/>
            </a:prstGeom>
            <a:solidFill>
              <a:schemeClr val="tx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18" name="Группа 117"/>
          <p:cNvGrpSpPr/>
          <p:nvPr/>
        </p:nvGrpSpPr>
        <p:grpSpPr>
          <a:xfrm>
            <a:off x="5128405" y="4049196"/>
            <a:ext cx="54000" cy="411812"/>
            <a:chOff x="7762320" y="4405021"/>
            <a:chExt cx="54000" cy="411812"/>
          </a:xfrm>
        </p:grpSpPr>
        <p:cxnSp>
          <p:nvCxnSpPr>
            <p:cNvPr id="119" name="AutoShape 119"/>
            <p:cNvCxnSpPr>
              <a:cxnSpLocks noChangeShapeType="1"/>
              <a:stCxn id="120" idx="4"/>
            </p:cNvCxnSpPr>
            <p:nvPr/>
          </p:nvCxnSpPr>
          <p:spPr bwMode="auto">
            <a:xfrm>
              <a:off x="7789320" y="4459021"/>
              <a:ext cx="0" cy="35781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" name="Овал 119"/>
            <p:cNvSpPr/>
            <p:nvPr/>
          </p:nvSpPr>
          <p:spPr>
            <a:xfrm>
              <a:off x="7762320" y="4405021"/>
              <a:ext cx="54000" cy="54000"/>
            </a:xfrm>
            <a:prstGeom prst="ellipse">
              <a:avLst/>
            </a:prstGeom>
            <a:solidFill>
              <a:schemeClr val="tx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38" name="Овал 137"/>
          <p:cNvSpPr/>
          <p:nvPr/>
        </p:nvSpPr>
        <p:spPr>
          <a:xfrm>
            <a:off x="1728392" y="5659027"/>
            <a:ext cx="54000" cy="54000"/>
          </a:xfrm>
          <a:prstGeom prst="ellipse">
            <a:avLst/>
          </a:prstGeom>
          <a:solidFill>
            <a:schemeClr val="tx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41" name="Группа 140"/>
          <p:cNvGrpSpPr/>
          <p:nvPr/>
        </p:nvGrpSpPr>
        <p:grpSpPr>
          <a:xfrm>
            <a:off x="4981138" y="2762692"/>
            <a:ext cx="64800" cy="396891"/>
            <a:chOff x="4913669" y="2923119"/>
            <a:chExt cx="75934" cy="334502"/>
          </a:xfrm>
        </p:grpSpPr>
        <p:cxnSp>
          <p:nvCxnSpPr>
            <p:cNvPr id="94" name="Прямая соединительная линия 93"/>
            <p:cNvCxnSpPr/>
            <p:nvPr/>
          </p:nvCxnSpPr>
          <p:spPr>
            <a:xfrm>
              <a:off x="4948846" y="2923119"/>
              <a:ext cx="0" cy="308271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0" name="Овал 139"/>
            <p:cNvSpPr/>
            <p:nvPr/>
          </p:nvSpPr>
          <p:spPr>
            <a:xfrm>
              <a:off x="4913669" y="3203621"/>
              <a:ext cx="75934" cy="54000"/>
            </a:xfrm>
            <a:prstGeom prst="ellipse">
              <a:avLst/>
            </a:prstGeom>
            <a:solidFill>
              <a:schemeClr val="tx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43" name="Группа 142"/>
          <p:cNvGrpSpPr/>
          <p:nvPr/>
        </p:nvGrpSpPr>
        <p:grpSpPr>
          <a:xfrm>
            <a:off x="1742573" y="4841739"/>
            <a:ext cx="54000" cy="241165"/>
            <a:chOff x="1742573" y="4251557"/>
            <a:chExt cx="54000" cy="241165"/>
          </a:xfrm>
        </p:grpSpPr>
        <p:cxnSp>
          <p:nvCxnSpPr>
            <p:cNvPr id="44" name="Прямая соединительная линия 43"/>
            <p:cNvCxnSpPr/>
            <p:nvPr/>
          </p:nvCxnSpPr>
          <p:spPr>
            <a:xfrm>
              <a:off x="1768888" y="4251557"/>
              <a:ext cx="0" cy="21600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2" name="Овал 141"/>
            <p:cNvSpPr/>
            <p:nvPr/>
          </p:nvSpPr>
          <p:spPr>
            <a:xfrm>
              <a:off x="1742573" y="4438722"/>
              <a:ext cx="54000" cy="54000"/>
            </a:xfrm>
            <a:prstGeom prst="ellipse">
              <a:avLst/>
            </a:prstGeom>
            <a:solidFill>
              <a:schemeClr val="tx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28" name="Прямая соединительная линия 127"/>
          <p:cNvCxnSpPr>
            <a:cxnSpLocks/>
          </p:cNvCxnSpPr>
          <p:nvPr/>
        </p:nvCxnSpPr>
        <p:spPr>
          <a:xfrm>
            <a:off x="1970671" y="2193894"/>
            <a:ext cx="5859532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 Box 109"/>
          <p:cNvSpPr txBox="1">
            <a:spLocks noChangeArrowheads="1"/>
          </p:cNvSpPr>
          <p:nvPr/>
        </p:nvSpPr>
        <p:spPr bwMode="auto">
          <a:xfrm>
            <a:off x="3814492" y="5474751"/>
            <a:ext cx="2549976" cy="46620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ru-RU" altLang="ru-RU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ОРГАНИЗАЦИИ, ПРИВЛЕКАЕМЫЕ К ЛИКВИДАЦИИ </a:t>
            </a:r>
          </a:p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ru-RU" altLang="ru-RU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ЧС И АВАРИЙ НА ОБЪЕКТАХ ЖИЗНЕОБЕСПЕЧЕНИЯ </a:t>
            </a:r>
          </a:p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ru-RU" altLang="ru-RU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НАСЕЛЕНИЯ В СФЕРЕ ДЕЯТЕЛЬНОСТИ </a:t>
            </a:r>
          </a:p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ru-RU" altLang="ru-RU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МУНИЦИПАЛЬНЫХ ОБРАЗОВАНИЙ</a:t>
            </a:r>
          </a:p>
        </p:txBody>
      </p:sp>
      <p:cxnSp>
        <p:nvCxnSpPr>
          <p:cNvPr id="122" name="AutoShape 119"/>
          <p:cNvCxnSpPr>
            <a:cxnSpLocks noChangeShapeType="1"/>
          </p:cNvCxnSpPr>
          <p:nvPr/>
        </p:nvCxnSpPr>
        <p:spPr bwMode="auto">
          <a:xfrm>
            <a:off x="5155405" y="4841739"/>
            <a:ext cx="0" cy="648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none" w="med" len="med"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" name="AutoShape 119"/>
          <p:cNvCxnSpPr>
            <a:cxnSpLocks noChangeShapeType="1"/>
          </p:cNvCxnSpPr>
          <p:nvPr/>
        </p:nvCxnSpPr>
        <p:spPr bwMode="auto">
          <a:xfrm>
            <a:off x="1768888" y="4160467"/>
            <a:ext cx="0" cy="30054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5" name="Text Box 109"/>
          <p:cNvSpPr txBox="1">
            <a:spLocks noChangeArrowheads="1"/>
          </p:cNvSpPr>
          <p:nvPr/>
        </p:nvSpPr>
        <p:spPr bwMode="auto">
          <a:xfrm>
            <a:off x="431787" y="4461008"/>
            <a:ext cx="5928183" cy="384089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ru-RU" altLang="ru-RU" sz="7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</a:t>
            </a:r>
            <a:r>
              <a:rPr lang="ru-RU" altLang="ru-RU" sz="700" b="1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altLang="ru-RU" sz="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ru-RU" altLang="ru-RU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МУНИЦИПАЛЬНЫХ ОБРАЗОВАНИЙ</a:t>
            </a:r>
          </a:p>
        </p:txBody>
      </p:sp>
      <p:cxnSp>
        <p:nvCxnSpPr>
          <p:cNvPr id="144" name="AutoShape 119"/>
          <p:cNvCxnSpPr>
            <a:cxnSpLocks noChangeShapeType="1"/>
          </p:cNvCxnSpPr>
          <p:nvPr/>
        </p:nvCxnSpPr>
        <p:spPr bwMode="auto">
          <a:xfrm flipH="1" flipV="1">
            <a:off x="3296816" y="4830999"/>
            <a:ext cx="0" cy="127075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 type="none" w="med" len="med"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7" name="AutoShape 119"/>
          <p:cNvCxnSpPr>
            <a:cxnSpLocks noChangeShapeType="1"/>
            <a:stCxn id="45" idx="0"/>
          </p:cNvCxnSpPr>
          <p:nvPr/>
        </p:nvCxnSpPr>
        <p:spPr bwMode="auto">
          <a:xfrm flipH="1" flipV="1">
            <a:off x="3296817" y="2762686"/>
            <a:ext cx="0" cy="169832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 type="none" w="med" len="med"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9" name="AutoShape 119"/>
          <p:cNvCxnSpPr>
            <a:cxnSpLocks noChangeShapeType="1"/>
          </p:cNvCxnSpPr>
          <p:nvPr/>
        </p:nvCxnSpPr>
        <p:spPr bwMode="auto">
          <a:xfrm flipH="1" flipV="1">
            <a:off x="5097016" y="4830998"/>
            <a:ext cx="0" cy="635377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 type="none" w="med" len="med"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1" name="AutoShape 119"/>
          <p:cNvCxnSpPr>
            <a:cxnSpLocks noChangeShapeType="1"/>
          </p:cNvCxnSpPr>
          <p:nvPr/>
        </p:nvCxnSpPr>
        <p:spPr bwMode="auto">
          <a:xfrm flipV="1">
            <a:off x="7642914" y="4019099"/>
            <a:ext cx="0" cy="1447279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 type="none" w="med" len="med"/>
            <a:tailEnd type="non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" name="Прямая соединительная линия 152"/>
          <p:cNvCxnSpPr>
            <a:cxnSpLocks/>
            <a:stCxn id="160" idx="6"/>
          </p:cNvCxnSpPr>
          <p:nvPr/>
        </p:nvCxnSpPr>
        <p:spPr>
          <a:xfrm>
            <a:off x="3325482" y="4009392"/>
            <a:ext cx="4333623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9" name="Группа 158"/>
          <p:cNvGrpSpPr/>
          <p:nvPr/>
        </p:nvGrpSpPr>
        <p:grpSpPr>
          <a:xfrm>
            <a:off x="5068557" y="3982392"/>
            <a:ext cx="54000" cy="478616"/>
            <a:chOff x="5068557" y="4056746"/>
            <a:chExt cx="54000" cy="478616"/>
          </a:xfrm>
        </p:grpSpPr>
        <p:cxnSp>
          <p:nvCxnSpPr>
            <p:cNvPr id="156" name="AutoShape 119"/>
            <p:cNvCxnSpPr>
              <a:cxnSpLocks noChangeShapeType="1"/>
            </p:cNvCxnSpPr>
            <p:nvPr/>
          </p:nvCxnSpPr>
          <p:spPr bwMode="auto">
            <a:xfrm flipV="1">
              <a:off x="5097016" y="4093453"/>
              <a:ext cx="0" cy="44190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none" w="med" len="med"/>
              <a:tailEnd type="non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8" name="Овал 157"/>
            <p:cNvSpPr/>
            <p:nvPr/>
          </p:nvSpPr>
          <p:spPr>
            <a:xfrm>
              <a:off x="5068557" y="4056746"/>
              <a:ext cx="54000" cy="54000"/>
            </a:xfrm>
            <a:prstGeom prst="ellipse">
              <a:avLst/>
            </a:prstGeom>
            <a:solidFill>
              <a:schemeClr val="tx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0" name="Овал 159"/>
          <p:cNvSpPr/>
          <p:nvPr/>
        </p:nvSpPr>
        <p:spPr>
          <a:xfrm>
            <a:off x="3271482" y="3982392"/>
            <a:ext cx="54000" cy="54000"/>
          </a:xfrm>
          <a:prstGeom prst="ellipse">
            <a:avLst/>
          </a:prstGeom>
          <a:solidFill>
            <a:schemeClr val="tx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26" name="Группа 125">
            <a:extLst>
              <a:ext uri="{FF2B5EF4-FFF2-40B4-BE49-F238E27FC236}">
                <a16:creationId xmlns="" xmlns:a16="http://schemas.microsoft.com/office/drawing/2014/main" id="{FD50A719-279D-415E-A977-C8766EF464E8}"/>
              </a:ext>
            </a:extLst>
          </p:cNvPr>
          <p:cNvGrpSpPr/>
          <p:nvPr/>
        </p:nvGrpSpPr>
        <p:grpSpPr>
          <a:xfrm>
            <a:off x="6870757" y="6354771"/>
            <a:ext cx="2541824" cy="418142"/>
            <a:chOff x="7147578" y="5865890"/>
            <a:chExt cx="2541824" cy="418142"/>
          </a:xfrm>
        </p:grpSpPr>
        <p:cxnSp>
          <p:nvCxnSpPr>
            <p:cNvPr id="166" name="AutoShape 119"/>
            <p:cNvCxnSpPr>
              <a:cxnSpLocks noChangeShapeType="1"/>
            </p:cNvCxnSpPr>
            <p:nvPr/>
          </p:nvCxnSpPr>
          <p:spPr bwMode="auto">
            <a:xfrm>
              <a:off x="7147578" y="5965520"/>
              <a:ext cx="682625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none" w="med" len="med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9" name="AutoShape 119"/>
            <p:cNvCxnSpPr>
              <a:cxnSpLocks noChangeShapeType="1"/>
            </p:cNvCxnSpPr>
            <p:nvPr/>
          </p:nvCxnSpPr>
          <p:spPr bwMode="auto">
            <a:xfrm>
              <a:off x="7147578" y="6184403"/>
              <a:ext cx="682625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solid"/>
              <a:round/>
              <a:headEnd type="none" w="med" len="med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0" name="Text Box 109"/>
            <p:cNvSpPr txBox="1">
              <a:spLocks noChangeArrowheads="1"/>
            </p:cNvSpPr>
            <p:nvPr/>
          </p:nvSpPr>
          <p:spPr bwMode="auto">
            <a:xfrm>
              <a:off x="7905327" y="5865890"/>
              <a:ext cx="1712067" cy="199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0" tIns="0" rIns="0" bIns="0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0"/>
                </a:spcBef>
                <a:buNone/>
              </a:pPr>
              <a:r>
                <a:rPr lang="ru-RU" altLang="ru-RU" sz="7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формирование потребности</a:t>
              </a:r>
            </a:p>
          </p:txBody>
        </p:sp>
        <p:sp>
          <p:nvSpPr>
            <p:cNvPr id="171" name="Text Box 109"/>
            <p:cNvSpPr txBox="1">
              <a:spLocks noChangeArrowheads="1"/>
            </p:cNvSpPr>
            <p:nvPr/>
          </p:nvSpPr>
          <p:spPr bwMode="auto">
            <a:xfrm>
              <a:off x="7905327" y="6084773"/>
              <a:ext cx="1784075" cy="199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lIns="0" tIns="0" rIns="0" bIns="0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0"/>
                </a:spcBef>
                <a:buNone/>
              </a:pPr>
              <a:r>
                <a:rPr lang="ru-RU" altLang="ru-RU" sz="7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выдача безвозмездной натуральной помощи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332601" y="2029192"/>
            <a:ext cx="7135671" cy="144000"/>
          </a:xfrm>
          <a:prstGeom prst="rect">
            <a:avLst/>
          </a:prstGeom>
          <a:noFill/>
        </p:spPr>
        <p:txBody>
          <a:bodyPr wrap="square" lIns="36000" tIns="0" rIns="36000" bIns="0" rtlCol="0" anchor="ctr" anchorCtr="0">
            <a:noAutofit/>
          </a:bodyPr>
          <a:lstStyle/>
          <a:p>
            <a:pPr algn="ctr"/>
            <a:r>
              <a:rPr lang="ru-RU" sz="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ЕДИНЫЙ </a:t>
            </a:r>
            <a:r>
              <a:rPr lang="ru-RU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</a:t>
            </a:r>
          </a:p>
        </p:txBody>
      </p:sp>
      <p:cxnSp>
        <p:nvCxnSpPr>
          <p:cNvPr id="125" name="Прямая соединительная линия 124"/>
          <p:cNvCxnSpPr>
            <a:cxnSpLocks/>
          </p:cNvCxnSpPr>
          <p:nvPr/>
        </p:nvCxnSpPr>
        <p:spPr>
          <a:xfrm>
            <a:off x="1970671" y="2003091"/>
            <a:ext cx="5859532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 Box 109">
            <a:extLst>
              <a:ext uri="{FF2B5EF4-FFF2-40B4-BE49-F238E27FC236}">
                <a16:creationId xmlns="" xmlns:a16="http://schemas.microsoft.com/office/drawing/2014/main" id="{705E3E37-2F63-49B7-B306-1D6FB4145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7027" y="2069616"/>
            <a:ext cx="1245554" cy="402727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6000" rIns="36000" anchor="t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altLang="ru-RU" sz="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Росрезерв</a:t>
            </a:r>
          </a:p>
        </p:txBody>
      </p:sp>
      <p:cxnSp>
        <p:nvCxnSpPr>
          <p:cNvPr id="61" name="Прямая соединительная линия 60">
            <a:extLst>
              <a:ext uri="{FF2B5EF4-FFF2-40B4-BE49-F238E27FC236}">
                <a16:creationId xmlns="" xmlns:a16="http://schemas.microsoft.com/office/drawing/2014/main" id="{44056075-DCDA-44E7-B59A-6730A37F66E7}"/>
              </a:ext>
            </a:extLst>
          </p:cNvPr>
          <p:cNvCxnSpPr>
            <a:cxnSpLocks/>
          </p:cNvCxnSpPr>
          <p:nvPr/>
        </p:nvCxnSpPr>
        <p:spPr>
          <a:xfrm>
            <a:off x="8171496" y="2192706"/>
            <a:ext cx="124555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AutoShape 119">
            <a:extLst>
              <a:ext uri="{FF2B5EF4-FFF2-40B4-BE49-F238E27FC236}">
                <a16:creationId xmlns="" xmlns:a16="http://schemas.microsoft.com/office/drawing/2014/main" id="{DBC155C6-A1B9-4A84-877B-8A80C0441F8A}"/>
              </a:ext>
            </a:extLst>
          </p:cNvPr>
          <p:cNvCxnSpPr>
            <a:cxnSpLocks noChangeShapeType="1"/>
            <a:stCxn id="131" idx="1"/>
          </p:cNvCxnSpPr>
          <p:nvPr/>
        </p:nvCxnSpPr>
        <p:spPr bwMode="auto">
          <a:xfrm flipH="1">
            <a:off x="7836498" y="2270980"/>
            <a:ext cx="330529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5" name="AutoShape 119">
            <a:extLst>
              <a:ext uri="{FF2B5EF4-FFF2-40B4-BE49-F238E27FC236}">
                <a16:creationId xmlns="" xmlns:a16="http://schemas.microsoft.com/office/drawing/2014/main" id="{6DBD17C5-5EB2-4FF3-8835-8643558A034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836498" y="2374333"/>
            <a:ext cx="330529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6" name="Text Box 109">
            <a:extLst>
              <a:ext uri="{FF2B5EF4-FFF2-40B4-BE49-F238E27FC236}">
                <a16:creationId xmlns="" xmlns:a16="http://schemas.microsoft.com/office/drawing/2014/main" id="{5CC2ACE1-4CB4-4AF1-A911-648F45ACC4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077" y="2069616"/>
            <a:ext cx="1245554" cy="405771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6000" rIns="36000" anchor="t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 РФ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Политические партии Организации</a:t>
            </a:r>
          </a:p>
        </p:txBody>
      </p:sp>
      <p:cxnSp>
        <p:nvCxnSpPr>
          <p:cNvPr id="148" name="Прямая соединительная линия 147">
            <a:extLst>
              <a:ext uri="{FF2B5EF4-FFF2-40B4-BE49-F238E27FC236}">
                <a16:creationId xmlns="" xmlns:a16="http://schemas.microsoft.com/office/drawing/2014/main" id="{AF3CB1BB-C67E-4B89-AE86-E8E665EBB77C}"/>
              </a:ext>
            </a:extLst>
          </p:cNvPr>
          <p:cNvCxnSpPr>
            <a:cxnSpLocks/>
          </p:cNvCxnSpPr>
          <p:nvPr/>
        </p:nvCxnSpPr>
        <p:spPr>
          <a:xfrm>
            <a:off x="399546" y="2192706"/>
            <a:ext cx="124555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AutoShape 119">
            <a:extLst>
              <a:ext uri="{FF2B5EF4-FFF2-40B4-BE49-F238E27FC236}">
                <a16:creationId xmlns="" xmlns:a16="http://schemas.microsoft.com/office/drawing/2014/main" id="{CDC02A0B-2ED9-460E-BBAE-179CC97BE00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640631" y="2270980"/>
            <a:ext cx="330529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2" name="AutoShape 119">
            <a:extLst>
              <a:ext uri="{FF2B5EF4-FFF2-40B4-BE49-F238E27FC236}">
                <a16:creationId xmlns="" xmlns:a16="http://schemas.microsoft.com/office/drawing/2014/main" id="{1B9EDCE6-A530-4AF9-8ECF-CDB1094ABED5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1640631" y="2374333"/>
            <a:ext cx="330529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sm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6846304" y="17621"/>
            <a:ext cx="305969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alt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alt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 </a:t>
            </a:r>
          </a:p>
          <a:p>
            <a:pPr algn="ctr">
              <a:buNone/>
            </a:pPr>
            <a:r>
              <a:rPr lang="ru-RU" alt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Порядку оказания безвозмездной натуральной помощи на территории Курской области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3344518871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1530</TotalTime>
  <Words>176</Words>
  <Application>Microsoft Office PowerPoint</Application>
  <PresentationFormat>Лист A4 (210x297 мм)</PresentationFormat>
  <Paragraphs>71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Оформление по умолчанию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Стекачев Роман Вячеславович</dc:creator>
  <cp:lastModifiedBy>User</cp:lastModifiedBy>
  <cp:revision>136</cp:revision>
  <cp:lastPrinted>2024-10-17T09:17:18Z</cp:lastPrinted>
  <dcterms:created xsi:type="dcterms:W3CDTF">2013-02-09T06:25:33Z</dcterms:created>
  <dcterms:modified xsi:type="dcterms:W3CDTF">2024-10-17T09:27:50Z</dcterms:modified>
</cp:coreProperties>
</file>