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906000" cy="6858000" type="A4"/>
  <p:notesSz cx="9882188" cy="676116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6600"/>
    <a:srgbClr val="CC9900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01" autoAdjust="0"/>
    <p:restoredTop sz="96398" autoAdjust="0"/>
  </p:normalViewPr>
  <p:slideViewPr>
    <p:cSldViewPr>
      <p:cViewPr>
        <p:scale>
          <a:sx n="150" d="100"/>
          <a:sy n="150" d="100"/>
        </p:scale>
        <p:origin x="-606" y="-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2EF4E-02D0-4399-A6D1-87D9074CEB2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74869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814DC-A1AA-40D1-B493-96C4D7022CD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96884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AB454-820A-4ABA-938C-723F4A3407A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4535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14B36-732F-4B7E-B333-C51A0C2E637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3023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1B24D-B19D-4EDB-9A13-0C915468A4C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406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991FEC-ABA8-4553-9652-B76EDAC1E24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19247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CEDD3-09BC-4287-AA53-1362404E79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21653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157B9-6FAD-447D-93C2-D2742885B48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4816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913DA-A5CF-4A58-B88E-28AA7F351B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537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CFD80-C63E-445C-AD78-6CCE6FF5158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65964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AFC48-2BF2-40A8-BE2C-5213861430E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2592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8581848-ECF4-4045-B1FE-43513B3B58D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Группа 108"/>
          <p:cNvGrpSpPr/>
          <p:nvPr/>
        </p:nvGrpSpPr>
        <p:grpSpPr>
          <a:xfrm>
            <a:off x="313559" y="943050"/>
            <a:ext cx="9259199" cy="5534708"/>
            <a:chOff x="1" y="938226"/>
            <a:chExt cx="9259199" cy="5534708"/>
          </a:xfrm>
        </p:grpSpPr>
        <p:sp>
          <p:nvSpPr>
            <p:cNvPr id="7" name="Text Box 109"/>
            <p:cNvSpPr txBox="1">
              <a:spLocks noChangeArrowheads="1"/>
            </p:cNvSpPr>
            <p:nvPr/>
          </p:nvSpPr>
          <p:spPr bwMode="auto">
            <a:xfrm>
              <a:off x="1" y="938226"/>
              <a:ext cx="9110268" cy="680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ts val="0"/>
                </a:spcBef>
                <a:buNone/>
              </a:pPr>
              <a:r>
                <a:rPr lang="ru-RU" altLang="ru-RU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СХЕМА </a:t>
              </a:r>
              <a:endParaRPr lang="ru-RU" alt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0"/>
                </a:spcBef>
                <a:buFontTx/>
                <a:buNone/>
              </a:pPr>
              <a:r>
                <a:rPr lang="ru-RU" alt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  <a:r>
                <a:rPr lang="ru-RU" alt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правления и взаимодействия </a:t>
              </a:r>
              <a:r>
                <a:rPr lang="ru-RU" alt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</a:t>
              </a:r>
              <a:r>
                <a:rPr lang="ru-RU" alt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оказанию безвозмездной натуральной помощи на </a:t>
              </a:r>
              <a:r>
                <a:rPr lang="ru-RU" alt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территории Курской области</a:t>
              </a:r>
              <a:endPara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109"/>
            <p:cNvSpPr txBox="1">
              <a:spLocks noChangeArrowheads="1"/>
            </p:cNvSpPr>
            <p:nvPr/>
          </p:nvSpPr>
          <p:spPr bwMode="auto">
            <a:xfrm>
              <a:off x="1556474" y="1846974"/>
              <a:ext cx="6560665" cy="91571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969653" y="1905941"/>
              <a:ext cx="5852877" cy="327350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>
                <a:spcBef>
                  <a:spcPct val="0"/>
                </a:spcBef>
              </a:pPr>
              <a:r>
                <a:rPr lang="ru-RU" altLang="ru-RU" sz="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РАБОЧАЯ ГРУППА </a:t>
              </a:r>
            </a:p>
            <a:p>
              <a:pPr algn="ctr">
                <a:spcBef>
                  <a:spcPct val="0"/>
                </a:spcBef>
              </a:pPr>
              <a:r>
                <a:rPr lang="ru-RU" altLang="ru-RU" sz="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ОКАЗАНИЮ БЕЗВОЗМЕЗДНОЙ НАТУРАЛЬНОЙ ПОМОЩИ </a:t>
              </a:r>
              <a:endParaRPr lang="ru-RU" altLang="ru-RU" sz="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7" name="Группа 56"/>
            <p:cNvGrpSpPr/>
            <p:nvPr/>
          </p:nvGrpSpPr>
          <p:grpSpPr>
            <a:xfrm>
              <a:off x="94965" y="2753731"/>
              <a:ext cx="8476152" cy="3719203"/>
              <a:chOff x="431787" y="2762686"/>
              <a:chExt cx="8476152" cy="3719203"/>
            </a:xfrm>
          </p:grpSpPr>
          <p:cxnSp>
            <p:nvCxnSpPr>
              <p:cNvPr id="136" name="Соединительная линия уступом 135"/>
              <p:cNvCxnSpPr/>
              <p:nvPr/>
            </p:nvCxnSpPr>
            <p:spPr>
              <a:xfrm rot="16200000" flipH="1">
                <a:off x="2299032" y="5169389"/>
                <a:ext cx="388723" cy="1476000"/>
              </a:xfrm>
              <a:prstGeom prst="bentConnector3">
                <a:avLst/>
              </a:pr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" name="Text Box 109"/>
              <p:cNvSpPr txBox="1">
                <a:spLocks noChangeArrowheads="1"/>
              </p:cNvSpPr>
              <p:nvPr/>
            </p:nvSpPr>
            <p:spPr bwMode="auto">
              <a:xfrm>
                <a:off x="431787" y="3407312"/>
                <a:ext cx="2672557" cy="753155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t"/>
              <a:lstStyle>
                <a:defPPr>
                  <a:defRPr lang="ru-RU"/>
                </a:defPPr>
                <a:lvl1pPr algn="ctr">
                  <a:spcBef>
                    <a:spcPct val="0"/>
                  </a:spcBef>
                  <a:buFontTx/>
                  <a:buNone/>
                  <a:defRPr sz="8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latin typeface="Arial" panose="020B0604020202020204" pitchFamily="34" charset="0"/>
                  </a:defRPr>
                </a:lvl9pPr>
              </a:lstStyle>
              <a:p>
                <a:endParaRPr lang="ru-RU" altLang="ru-RU" dirty="0"/>
              </a:p>
            </p:txBody>
          </p:sp>
          <p:sp>
            <p:nvSpPr>
              <p:cNvPr id="12" name="Text Box 109"/>
              <p:cNvSpPr txBox="1">
                <a:spLocks noChangeArrowheads="1"/>
              </p:cNvSpPr>
              <p:nvPr/>
            </p:nvSpPr>
            <p:spPr bwMode="auto">
              <a:xfrm>
                <a:off x="494825" y="3526887"/>
                <a:ext cx="1245554" cy="40272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prstDash val="sys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36000" rIns="36000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ru-RU" altLang="ru-RU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СОРТИРОВОЧНЫЙ 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ru-RU" altLang="ru-RU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ЦЕНТР 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None/>
                </a:pPr>
                <a:r>
                  <a:rPr lang="ru-RU" altLang="ru-RU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ru-RU" altLang="ru-RU" sz="7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продовольствие, гигиена,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None/>
                </a:pPr>
                <a:r>
                  <a:rPr lang="ru-RU" altLang="ru-RU" sz="7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одежда, обувь)</a:t>
                </a:r>
              </a:p>
            </p:txBody>
          </p:sp>
          <p:sp>
            <p:nvSpPr>
              <p:cNvPr id="13" name="Text Box 109"/>
              <p:cNvSpPr txBox="1">
                <a:spLocks noChangeArrowheads="1"/>
              </p:cNvSpPr>
              <p:nvPr/>
            </p:nvSpPr>
            <p:spPr bwMode="auto">
              <a:xfrm>
                <a:off x="1766557" y="3526887"/>
                <a:ext cx="1245554" cy="40272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prstDash val="sys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36000" rIns="36000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ru-RU" altLang="ru-RU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СОРТИРОВОЧНЫЙ 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ru-RU" altLang="ru-RU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ЦЕНТР 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ru-RU" altLang="ru-RU" sz="7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(продовольствие, гигиена,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ru-RU" altLang="ru-RU" sz="7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одежда, обувь)</a:t>
                </a:r>
              </a:p>
            </p:txBody>
          </p:sp>
          <p:sp>
            <p:nvSpPr>
              <p:cNvPr id="25" name="Text Box 109"/>
              <p:cNvSpPr txBox="1">
                <a:spLocks noChangeArrowheads="1"/>
              </p:cNvSpPr>
              <p:nvPr/>
            </p:nvSpPr>
            <p:spPr bwMode="auto">
              <a:xfrm>
                <a:off x="431787" y="5294507"/>
                <a:ext cx="422699" cy="243693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None/>
                </a:pPr>
                <a:r>
                  <a:rPr lang="ru-RU" altLang="ru-RU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ОПВ</a:t>
                </a:r>
              </a:p>
            </p:txBody>
          </p:sp>
          <p:sp>
            <p:nvSpPr>
              <p:cNvPr id="26" name="Text Box 109"/>
              <p:cNvSpPr txBox="1">
                <a:spLocks noChangeArrowheads="1"/>
              </p:cNvSpPr>
              <p:nvPr/>
            </p:nvSpPr>
            <p:spPr bwMode="auto">
              <a:xfrm>
                <a:off x="995054" y="5294507"/>
                <a:ext cx="420852" cy="243693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None/>
                </a:pPr>
                <a:r>
                  <a:rPr lang="ru-RU" altLang="ru-RU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ОПВ</a:t>
                </a:r>
              </a:p>
            </p:txBody>
          </p:sp>
          <p:sp>
            <p:nvSpPr>
              <p:cNvPr id="27" name="Text Box 109"/>
              <p:cNvSpPr txBox="1">
                <a:spLocks noChangeArrowheads="1"/>
              </p:cNvSpPr>
              <p:nvPr/>
            </p:nvSpPr>
            <p:spPr bwMode="auto">
              <a:xfrm>
                <a:off x="1556474" y="5294507"/>
                <a:ext cx="420852" cy="243693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None/>
                </a:pPr>
                <a:r>
                  <a:rPr lang="ru-RU" altLang="ru-RU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ОПВ</a:t>
                </a:r>
              </a:p>
            </p:txBody>
          </p:sp>
          <p:sp>
            <p:nvSpPr>
              <p:cNvPr id="28" name="Text Box 109"/>
              <p:cNvSpPr txBox="1">
                <a:spLocks noChangeArrowheads="1"/>
              </p:cNvSpPr>
              <p:nvPr/>
            </p:nvSpPr>
            <p:spPr bwMode="auto">
              <a:xfrm>
                <a:off x="2117894" y="5294507"/>
                <a:ext cx="420852" cy="243693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None/>
                </a:pPr>
                <a:r>
                  <a:rPr lang="ru-RU" altLang="ru-RU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ОПВ</a:t>
                </a:r>
              </a:p>
            </p:txBody>
          </p:sp>
          <p:sp>
            <p:nvSpPr>
              <p:cNvPr id="29" name="Text Box 109"/>
              <p:cNvSpPr txBox="1">
                <a:spLocks noChangeArrowheads="1"/>
              </p:cNvSpPr>
              <p:nvPr/>
            </p:nvSpPr>
            <p:spPr bwMode="auto">
              <a:xfrm>
                <a:off x="2679316" y="5294507"/>
                <a:ext cx="425028" cy="243693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None/>
                </a:pPr>
                <a:r>
                  <a:rPr lang="ru-RU" altLang="ru-RU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ОПВ</a:t>
                </a:r>
              </a:p>
            </p:txBody>
          </p:sp>
          <p:cxnSp>
            <p:nvCxnSpPr>
              <p:cNvPr id="30" name="Прямая соединительная линия 29"/>
              <p:cNvCxnSpPr/>
              <p:nvPr/>
            </p:nvCxnSpPr>
            <p:spPr>
              <a:xfrm>
                <a:off x="644060" y="5057739"/>
                <a:ext cx="2245682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AutoShape 119"/>
              <p:cNvCxnSpPr>
                <a:cxnSpLocks noChangeShapeType="1"/>
              </p:cNvCxnSpPr>
              <p:nvPr/>
            </p:nvCxnSpPr>
            <p:spPr bwMode="auto">
              <a:xfrm>
                <a:off x="644060" y="5057739"/>
                <a:ext cx="0" cy="233097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2" name="AutoShape 119"/>
              <p:cNvCxnSpPr>
                <a:cxnSpLocks noChangeShapeType="1"/>
              </p:cNvCxnSpPr>
              <p:nvPr/>
            </p:nvCxnSpPr>
            <p:spPr bwMode="auto">
              <a:xfrm>
                <a:off x="1205481" y="5057739"/>
                <a:ext cx="0" cy="233097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3" name="AutoShape 119"/>
              <p:cNvCxnSpPr>
                <a:cxnSpLocks noChangeShapeType="1"/>
              </p:cNvCxnSpPr>
              <p:nvPr/>
            </p:nvCxnSpPr>
            <p:spPr bwMode="auto">
              <a:xfrm>
                <a:off x="1768888" y="5057739"/>
                <a:ext cx="0" cy="233097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4" name="AutoShape 119"/>
              <p:cNvCxnSpPr>
                <a:cxnSpLocks noChangeShapeType="1"/>
              </p:cNvCxnSpPr>
              <p:nvPr/>
            </p:nvCxnSpPr>
            <p:spPr bwMode="auto">
              <a:xfrm>
                <a:off x="2328323" y="5057739"/>
                <a:ext cx="0" cy="233097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" name="AutoShape 119"/>
              <p:cNvCxnSpPr>
                <a:cxnSpLocks noChangeShapeType="1"/>
              </p:cNvCxnSpPr>
              <p:nvPr/>
            </p:nvCxnSpPr>
            <p:spPr bwMode="auto">
              <a:xfrm>
                <a:off x="2889742" y="5057739"/>
                <a:ext cx="0" cy="233097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6" name="Text Box 109"/>
              <p:cNvSpPr txBox="1">
                <a:spLocks noChangeArrowheads="1"/>
              </p:cNvSpPr>
              <p:nvPr/>
            </p:nvSpPr>
            <p:spPr bwMode="auto">
              <a:xfrm>
                <a:off x="1640631" y="6101750"/>
                <a:ext cx="3514773" cy="380139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None/>
                </a:pPr>
                <a:r>
                  <a:rPr lang="ru-RU" altLang="ru-RU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ПОСТРАДАВШЕЕ НАСЕЛЕНИЕ</a:t>
                </a:r>
              </a:p>
            </p:txBody>
          </p:sp>
          <p:cxnSp>
            <p:nvCxnSpPr>
              <p:cNvPr id="38" name="Прямая соединительная линия 37"/>
              <p:cNvCxnSpPr/>
              <p:nvPr/>
            </p:nvCxnSpPr>
            <p:spPr>
              <a:xfrm>
                <a:off x="643137" y="5690796"/>
                <a:ext cx="226478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Прямая соединительная линия 39"/>
              <p:cNvCxnSpPr/>
              <p:nvPr/>
            </p:nvCxnSpPr>
            <p:spPr>
              <a:xfrm>
                <a:off x="1202148" y="5538200"/>
                <a:ext cx="0" cy="14485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/>
              <p:cNvCxnSpPr/>
              <p:nvPr/>
            </p:nvCxnSpPr>
            <p:spPr>
              <a:xfrm>
                <a:off x="1757350" y="5538200"/>
                <a:ext cx="0" cy="152596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Прямая соединительная линия 41"/>
              <p:cNvCxnSpPr/>
              <p:nvPr/>
            </p:nvCxnSpPr>
            <p:spPr>
              <a:xfrm>
                <a:off x="2345941" y="5538200"/>
                <a:ext cx="0" cy="14485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Прямая соединительная линия 42"/>
              <p:cNvCxnSpPr/>
              <p:nvPr/>
            </p:nvCxnSpPr>
            <p:spPr>
              <a:xfrm>
                <a:off x="2899185" y="5538200"/>
                <a:ext cx="0" cy="14485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Text Box 109"/>
              <p:cNvSpPr txBox="1">
                <a:spLocks noChangeArrowheads="1"/>
              </p:cNvSpPr>
              <p:nvPr/>
            </p:nvSpPr>
            <p:spPr bwMode="auto">
              <a:xfrm>
                <a:off x="6459071" y="5474751"/>
                <a:ext cx="2448868" cy="46620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None/>
                </a:pPr>
                <a:r>
                  <a:rPr lang="ru-RU" altLang="ru-RU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ОРГАНИЗАЦИИ, ПРИВЛЕКАЕМЫЕ К ЛИКВИДАЦИИ </a:t>
                </a:r>
              </a:p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None/>
                </a:pPr>
                <a:r>
                  <a:rPr lang="ru-RU" altLang="ru-RU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ЧС И АВАРИЙ НА ОБЪЕКТАХ ЖИЗНЕОБЕСПЕЧЕНИЯ </a:t>
                </a:r>
              </a:p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None/>
                </a:pPr>
                <a:r>
                  <a:rPr lang="ru-RU" altLang="ru-RU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НАСЕЛЕНИЯ В СФЕРЕ ДЕЯТЕЛЬНОСТИ </a:t>
                </a:r>
              </a:p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None/>
                </a:pPr>
                <a:r>
                  <a:rPr lang="ru-RU" altLang="ru-RU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ИСПОЛНИТЕЛЬНЫХ ОРГАНОВ КУРСКОЙ ОБЛАСТИ</a:t>
                </a:r>
              </a:p>
            </p:txBody>
          </p:sp>
          <p:cxnSp>
            <p:nvCxnSpPr>
              <p:cNvPr id="48" name="Прямая соединительная линия 47"/>
              <p:cNvCxnSpPr>
                <a:cxnSpLocks/>
              </p:cNvCxnSpPr>
              <p:nvPr/>
            </p:nvCxnSpPr>
            <p:spPr>
              <a:xfrm>
                <a:off x="3886733" y="4074726"/>
                <a:ext cx="4577383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/>
              <p:cNvCxnSpPr>
                <a:cxnSpLocks/>
              </p:cNvCxnSpPr>
              <p:nvPr/>
            </p:nvCxnSpPr>
            <p:spPr>
              <a:xfrm>
                <a:off x="8453961" y="3875827"/>
                <a:ext cx="0" cy="198851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2" name="Группа 101"/>
              <p:cNvGrpSpPr/>
              <p:nvPr/>
            </p:nvGrpSpPr>
            <p:grpSpPr>
              <a:xfrm>
                <a:off x="3478668" y="3377219"/>
                <a:ext cx="816131" cy="517257"/>
                <a:chOff x="3613341" y="3107531"/>
                <a:chExt cx="816131" cy="517257"/>
              </a:xfrm>
            </p:grpSpPr>
            <p:sp>
              <p:nvSpPr>
                <p:cNvPr id="4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3746847" y="3240671"/>
                  <a:ext cx="682625" cy="38411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Ins="0" bIns="0" anchor="b" anchorCtr="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>
                    <a:spcBef>
                      <a:spcPct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r>
                    <a:rPr lang="ru-RU" altLang="ru-RU" sz="5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</a:t>
                  </a:r>
                </a:p>
              </p:txBody>
            </p:sp>
            <p:sp>
              <p:nvSpPr>
                <p:cNvPr id="5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3699382" y="3189117"/>
                  <a:ext cx="682625" cy="38411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Ins="0" bIns="0" anchor="b" anchorCtr="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>
                    <a:spcBef>
                      <a:spcPct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r>
                    <a:rPr lang="ru-RU" altLang="ru-RU" sz="5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9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3653932" y="3148324"/>
                  <a:ext cx="682625" cy="38411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Ins="0" bIns="0" anchor="b" anchorCtr="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>
                    <a:spcBef>
                      <a:spcPct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r>
                    <a:rPr lang="ru-RU" altLang="ru-RU" sz="5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</a:p>
              </p:txBody>
            </p:sp>
            <p:sp>
              <p:nvSpPr>
                <p:cNvPr id="64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3613341" y="3107531"/>
                  <a:ext cx="682625" cy="38411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r>
                    <a:rPr lang="ru-RU" altLang="ru-RU" sz="8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СКЛАД</a:t>
                  </a:r>
                </a:p>
              </p:txBody>
            </p:sp>
            <p:sp>
              <p:nvSpPr>
                <p:cNvPr id="65" name="TextBox 64"/>
                <p:cNvSpPr txBox="1"/>
                <p:nvPr/>
              </p:nvSpPr>
              <p:spPr>
                <a:xfrm>
                  <a:off x="4209611" y="3365033"/>
                  <a:ext cx="79169" cy="1692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5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</a:p>
              </p:txBody>
            </p:sp>
          </p:grpSp>
          <p:grpSp>
            <p:nvGrpSpPr>
              <p:cNvPr id="103" name="Группа 102"/>
              <p:cNvGrpSpPr/>
              <p:nvPr/>
            </p:nvGrpSpPr>
            <p:grpSpPr>
              <a:xfrm>
                <a:off x="4606325" y="3377219"/>
                <a:ext cx="816131" cy="517257"/>
                <a:chOff x="4852904" y="3107531"/>
                <a:chExt cx="816131" cy="517257"/>
              </a:xfrm>
            </p:grpSpPr>
            <p:sp>
              <p:nvSpPr>
                <p:cNvPr id="66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4986410" y="3240671"/>
                  <a:ext cx="682625" cy="38411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Ins="0" bIns="0" anchor="b" anchorCtr="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>
                    <a:spcBef>
                      <a:spcPct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r>
                    <a:rPr lang="ru-RU" altLang="ru-RU" sz="5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</a:t>
                  </a:r>
                </a:p>
              </p:txBody>
            </p:sp>
            <p:sp>
              <p:nvSpPr>
                <p:cNvPr id="67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4938945" y="3189117"/>
                  <a:ext cx="682625" cy="38411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Ins="0" bIns="0" anchor="b" anchorCtr="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>
                    <a:spcBef>
                      <a:spcPct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r>
                    <a:rPr lang="ru-RU" altLang="ru-RU" sz="5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68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4893495" y="3148324"/>
                  <a:ext cx="682625" cy="38411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Ins="0" bIns="0" anchor="b" anchorCtr="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>
                    <a:spcBef>
                      <a:spcPct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r>
                    <a:rPr lang="ru-RU" altLang="ru-RU" sz="5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</a:p>
              </p:txBody>
            </p:sp>
            <p:sp>
              <p:nvSpPr>
                <p:cNvPr id="69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4852904" y="3107531"/>
                  <a:ext cx="682625" cy="38411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r>
                    <a:rPr lang="ru-RU" altLang="ru-RU" sz="8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СКЛАД</a:t>
                  </a:r>
                </a:p>
              </p:txBody>
            </p:sp>
            <p:sp>
              <p:nvSpPr>
                <p:cNvPr id="70" name="TextBox 69"/>
                <p:cNvSpPr txBox="1"/>
                <p:nvPr/>
              </p:nvSpPr>
              <p:spPr>
                <a:xfrm>
                  <a:off x="5455024" y="3363602"/>
                  <a:ext cx="79169" cy="1692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5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</a:p>
              </p:txBody>
            </p:sp>
          </p:grpSp>
          <p:grpSp>
            <p:nvGrpSpPr>
              <p:cNvPr id="104" name="Группа 103"/>
              <p:cNvGrpSpPr/>
              <p:nvPr/>
            </p:nvGrpSpPr>
            <p:grpSpPr>
              <a:xfrm>
                <a:off x="5733982" y="3377219"/>
                <a:ext cx="816131" cy="517257"/>
                <a:chOff x="6099433" y="3107531"/>
                <a:chExt cx="816131" cy="517257"/>
              </a:xfrm>
            </p:grpSpPr>
            <p:sp>
              <p:nvSpPr>
                <p:cNvPr id="71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6232939" y="3240671"/>
                  <a:ext cx="682625" cy="38411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Ins="0" bIns="0" anchor="b" anchorCtr="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>
                    <a:spcBef>
                      <a:spcPct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r>
                    <a:rPr lang="ru-RU" altLang="ru-RU" sz="5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</a:t>
                  </a:r>
                </a:p>
              </p:txBody>
            </p:sp>
            <p:sp>
              <p:nvSpPr>
                <p:cNvPr id="72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6185474" y="3189117"/>
                  <a:ext cx="682625" cy="38411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Ins="0" bIns="0" anchor="b" anchorCtr="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>
                    <a:spcBef>
                      <a:spcPct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r>
                    <a:rPr lang="ru-RU" altLang="ru-RU" sz="5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73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6140024" y="3148324"/>
                  <a:ext cx="682625" cy="38411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Ins="0" bIns="0" anchor="b" anchorCtr="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>
                    <a:spcBef>
                      <a:spcPct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r>
                    <a:rPr lang="ru-RU" altLang="ru-RU" sz="5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</a:p>
              </p:txBody>
            </p:sp>
            <p:sp>
              <p:nvSpPr>
                <p:cNvPr id="74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6099433" y="3107531"/>
                  <a:ext cx="682625" cy="38411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r>
                    <a:rPr lang="ru-RU" altLang="ru-RU" sz="8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СКЛАД</a:t>
                  </a:r>
                </a:p>
              </p:txBody>
            </p:sp>
            <p:sp>
              <p:nvSpPr>
                <p:cNvPr id="75" name="TextBox 74"/>
                <p:cNvSpPr txBox="1"/>
                <p:nvPr/>
              </p:nvSpPr>
              <p:spPr>
                <a:xfrm>
                  <a:off x="6694586" y="3363602"/>
                  <a:ext cx="79169" cy="1692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5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</a:p>
              </p:txBody>
            </p:sp>
          </p:grpSp>
          <p:grpSp>
            <p:nvGrpSpPr>
              <p:cNvPr id="105" name="Группа 104"/>
              <p:cNvGrpSpPr/>
              <p:nvPr/>
            </p:nvGrpSpPr>
            <p:grpSpPr>
              <a:xfrm>
                <a:off x="6861639" y="3377219"/>
                <a:ext cx="816131" cy="517257"/>
                <a:chOff x="7349234" y="3107531"/>
                <a:chExt cx="816131" cy="517257"/>
              </a:xfrm>
            </p:grpSpPr>
            <p:sp>
              <p:nvSpPr>
                <p:cNvPr id="76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7482740" y="3240671"/>
                  <a:ext cx="682625" cy="38411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Ins="0" bIns="0" anchor="b" anchorCtr="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>
                    <a:spcBef>
                      <a:spcPct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r>
                    <a:rPr lang="ru-RU" altLang="ru-RU" sz="5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</a:t>
                  </a:r>
                </a:p>
              </p:txBody>
            </p:sp>
            <p:sp>
              <p:nvSpPr>
                <p:cNvPr id="77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7435275" y="3189117"/>
                  <a:ext cx="682625" cy="38411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Ins="0" bIns="0" anchor="b" anchorCtr="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>
                    <a:spcBef>
                      <a:spcPct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r>
                    <a:rPr lang="ru-RU" altLang="ru-RU" sz="5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78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7389825" y="3148324"/>
                  <a:ext cx="682625" cy="38411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Ins="0" bIns="0" anchor="b" anchorCtr="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>
                    <a:spcBef>
                      <a:spcPct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r>
                    <a:rPr lang="ru-RU" altLang="ru-RU" sz="5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</a:p>
              </p:txBody>
            </p:sp>
            <p:sp>
              <p:nvSpPr>
                <p:cNvPr id="79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7349234" y="3107531"/>
                  <a:ext cx="682625" cy="38411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r>
                    <a:rPr lang="ru-RU" altLang="ru-RU" sz="8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СКЛАД</a:t>
                  </a:r>
                </a:p>
              </p:txBody>
            </p:sp>
            <p:sp>
              <p:nvSpPr>
                <p:cNvPr id="80" name="TextBox 79"/>
                <p:cNvSpPr txBox="1"/>
                <p:nvPr/>
              </p:nvSpPr>
              <p:spPr>
                <a:xfrm>
                  <a:off x="7945171" y="3363602"/>
                  <a:ext cx="79169" cy="1692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5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</a:p>
              </p:txBody>
            </p:sp>
          </p:grpSp>
          <p:grpSp>
            <p:nvGrpSpPr>
              <p:cNvPr id="106" name="Группа 105"/>
              <p:cNvGrpSpPr/>
              <p:nvPr/>
            </p:nvGrpSpPr>
            <p:grpSpPr>
              <a:xfrm>
                <a:off x="7989298" y="3369489"/>
                <a:ext cx="816131" cy="524988"/>
                <a:chOff x="8441587" y="3107531"/>
                <a:chExt cx="816131" cy="517257"/>
              </a:xfrm>
            </p:grpSpPr>
            <p:sp>
              <p:nvSpPr>
                <p:cNvPr id="81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8575093" y="3240671"/>
                  <a:ext cx="682625" cy="38411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Ins="0" bIns="0" anchor="b" anchorCtr="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>
                    <a:spcBef>
                      <a:spcPct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r>
                    <a:rPr lang="ru-RU" altLang="ru-RU" sz="5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</a:t>
                  </a:r>
                </a:p>
              </p:txBody>
            </p:sp>
            <p:sp>
              <p:nvSpPr>
                <p:cNvPr id="82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8527628" y="3189117"/>
                  <a:ext cx="682625" cy="38411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Ins="0" bIns="0" anchor="b" anchorCtr="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>
                    <a:spcBef>
                      <a:spcPct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r>
                    <a:rPr lang="ru-RU" altLang="ru-RU" sz="5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83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8482178" y="3148324"/>
                  <a:ext cx="682625" cy="38411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Ins="0" bIns="0" anchor="b" anchorCtr="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>
                    <a:spcBef>
                      <a:spcPct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r>
                    <a:rPr lang="ru-RU" altLang="ru-RU" sz="5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</a:p>
              </p:txBody>
            </p:sp>
            <p:sp>
              <p:nvSpPr>
                <p:cNvPr id="84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8441587" y="3107531"/>
                  <a:ext cx="682625" cy="38411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r>
                    <a:rPr lang="ru-RU" altLang="ru-RU" sz="8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СКЛАД</a:t>
                  </a:r>
                </a:p>
              </p:txBody>
            </p:sp>
            <p:sp>
              <p:nvSpPr>
                <p:cNvPr id="85" name="TextBox 84"/>
                <p:cNvSpPr txBox="1"/>
                <p:nvPr/>
              </p:nvSpPr>
              <p:spPr>
                <a:xfrm>
                  <a:off x="9047360" y="3373925"/>
                  <a:ext cx="79169" cy="1692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5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</a:p>
              </p:txBody>
            </p:sp>
          </p:grpSp>
          <p:sp>
            <p:nvSpPr>
              <p:cNvPr id="87" name="TextBox 86"/>
              <p:cNvSpPr txBox="1"/>
              <p:nvPr/>
            </p:nvSpPr>
            <p:spPr>
              <a:xfrm>
                <a:off x="1764007" y="2939349"/>
                <a:ext cx="6736258" cy="184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ru-RU" altLang="ru-RU" sz="600" spc="7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РАСПРЕДЕЛЕНИЕ СКЛАДОВ ПО ОТРАСЛЕВОМУ ПРИЗНАКУ</a:t>
                </a:r>
              </a:p>
            </p:txBody>
          </p:sp>
          <p:cxnSp>
            <p:nvCxnSpPr>
              <p:cNvPr id="88" name="AutoShape 119"/>
              <p:cNvCxnSpPr>
                <a:cxnSpLocks noChangeShapeType="1"/>
              </p:cNvCxnSpPr>
              <p:nvPr/>
            </p:nvCxnSpPr>
            <p:spPr bwMode="auto">
              <a:xfrm>
                <a:off x="1764008" y="3132844"/>
                <a:ext cx="0" cy="26280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117" name="Группа 116"/>
              <p:cNvGrpSpPr/>
              <p:nvPr/>
            </p:nvGrpSpPr>
            <p:grpSpPr>
              <a:xfrm>
                <a:off x="7683788" y="4048277"/>
                <a:ext cx="54000" cy="1426474"/>
                <a:chOff x="7759008" y="4295237"/>
                <a:chExt cx="54000" cy="1426474"/>
              </a:xfrm>
            </p:grpSpPr>
            <p:cxnSp>
              <p:nvCxnSpPr>
                <p:cNvPr id="54" name="AutoShape 119"/>
                <p:cNvCxnSpPr>
                  <a:cxnSpLocks noChangeShapeType="1"/>
                  <a:stCxn id="116" idx="4"/>
                </p:cNvCxnSpPr>
                <p:nvPr/>
              </p:nvCxnSpPr>
              <p:spPr bwMode="auto">
                <a:xfrm>
                  <a:off x="7786008" y="4349237"/>
                  <a:ext cx="454" cy="1372474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 type="none" w="med" len="med"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116" name="Овал 115"/>
                <p:cNvSpPr/>
                <p:nvPr/>
              </p:nvSpPr>
              <p:spPr>
                <a:xfrm>
                  <a:off x="7759008" y="4295237"/>
                  <a:ext cx="54000" cy="54000"/>
                </a:xfrm>
                <a:prstGeom prst="ellipse">
                  <a:avLst/>
                </a:prstGeom>
                <a:solidFill>
                  <a:schemeClr val="tx1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18" name="Группа 117"/>
              <p:cNvGrpSpPr/>
              <p:nvPr/>
            </p:nvGrpSpPr>
            <p:grpSpPr>
              <a:xfrm>
                <a:off x="5128405" y="4049196"/>
                <a:ext cx="54000" cy="411812"/>
                <a:chOff x="7762320" y="4405021"/>
                <a:chExt cx="54000" cy="411812"/>
              </a:xfrm>
            </p:grpSpPr>
            <p:cxnSp>
              <p:nvCxnSpPr>
                <p:cNvPr id="119" name="AutoShape 119"/>
                <p:cNvCxnSpPr>
                  <a:cxnSpLocks noChangeShapeType="1"/>
                  <a:stCxn id="120" idx="4"/>
                </p:cNvCxnSpPr>
                <p:nvPr/>
              </p:nvCxnSpPr>
              <p:spPr bwMode="auto">
                <a:xfrm>
                  <a:off x="7789320" y="4459021"/>
                  <a:ext cx="0" cy="357812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 type="none" w="med" len="med"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120" name="Овал 119"/>
                <p:cNvSpPr/>
                <p:nvPr/>
              </p:nvSpPr>
              <p:spPr>
                <a:xfrm>
                  <a:off x="7762320" y="4405021"/>
                  <a:ext cx="54000" cy="54000"/>
                </a:xfrm>
                <a:prstGeom prst="ellipse">
                  <a:avLst/>
                </a:prstGeom>
                <a:solidFill>
                  <a:schemeClr val="tx1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111" name="Text Box 109"/>
              <p:cNvSpPr txBox="1">
                <a:spLocks noChangeArrowheads="1"/>
              </p:cNvSpPr>
              <p:nvPr/>
            </p:nvSpPr>
            <p:spPr bwMode="auto">
              <a:xfrm>
                <a:off x="3814492" y="5474751"/>
                <a:ext cx="2549976" cy="46620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None/>
                </a:pPr>
                <a:r>
                  <a:rPr lang="ru-RU" altLang="ru-RU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ОРГАНИЗАЦИИ, ПРИВЛЕКАЕМЫЕ К ЛИКВИДАЦИИ </a:t>
                </a:r>
              </a:p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None/>
                </a:pPr>
                <a:r>
                  <a:rPr lang="ru-RU" altLang="ru-RU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ЧС И АВАРИЙ НА ОБЪЕКТАХ ЖИЗНЕОБЕСПЕЧЕНИЯ </a:t>
                </a:r>
              </a:p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None/>
                </a:pPr>
                <a:r>
                  <a:rPr lang="ru-RU" altLang="ru-RU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НАСЕЛЕНИЯ В СФЕРЕ ДЕЯТЕЛЬНОСТИ </a:t>
                </a:r>
              </a:p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None/>
                </a:pPr>
                <a:r>
                  <a:rPr lang="ru-RU" altLang="ru-RU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МУНИЦИПАЛЬНЫХ ОБРАЗОВАНИЙ</a:t>
                </a:r>
              </a:p>
            </p:txBody>
          </p:sp>
          <p:cxnSp>
            <p:nvCxnSpPr>
              <p:cNvPr id="122" name="AutoShape 119"/>
              <p:cNvCxnSpPr>
                <a:cxnSpLocks noChangeShapeType="1"/>
              </p:cNvCxnSpPr>
              <p:nvPr/>
            </p:nvCxnSpPr>
            <p:spPr bwMode="auto">
              <a:xfrm>
                <a:off x="5155405" y="4841739"/>
                <a:ext cx="0" cy="64800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5" name="Text Box 109"/>
              <p:cNvSpPr txBox="1">
                <a:spLocks noChangeArrowheads="1"/>
              </p:cNvSpPr>
              <p:nvPr/>
            </p:nvSpPr>
            <p:spPr bwMode="auto">
              <a:xfrm>
                <a:off x="431787" y="4461008"/>
                <a:ext cx="5928183" cy="38408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None/>
                </a:pPr>
                <a:r>
                  <a:rPr lang="ru-RU" altLang="ru-RU" sz="7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АДМИНИСТРАЦИ</a:t>
                </a:r>
                <a:endParaRPr lang="ru-RU" altLang="ru-RU" sz="7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None/>
                </a:pPr>
                <a:r>
                  <a:rPr lang="ru-RU" altLang="ru-RU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МУНИЦИПАЛЬНЫХ ОБРАЗОВАНИЙ</a:t>
                </a:r>
              </a:p>
            </p:txBody>
          </p:sp>
          <p:cxnSp>
            <p:nvCxnSpPr>
              <p:cNvPr id="144" name="AutoShape 119"/>
              <p:cNvCxnSpPr>
                <a:cxnSpLocks noChangeShapeType="1"/>
              </p:cNvCxnSpPr>
              <p:nvPr/>
            </p:nvCxnSpPr>
            <p:spPr bwMode="auto">
              <a:xfrm flipH="1" flipV="1">
                <a:off x="3296816" y="4830999"/>
                <a:ext cx="0" cy="1270752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 type="none" w="med" len="med"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7" name="AutoShape 119"/>
              <p:cNvCxnSpPr>
                <a:cxnSpLocks noChangeShapeType="1"/>
                <a:stCxn id="45" idx="0"/>
              </p:cNvCxnSpPr>
              <p:nvPr/>
            </p:nvCxnSpPr>
            <p:spPr bwMode="auto">
              <a:xfrm flipH="1" flipV="1">
                <a:off x="3296817" y="2762686"/>
                <a:ext cx="0" cy="1698322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 type="none" w="med" len="med"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9" name="AutoShape 119"/>
              <p:cNvCxnSpPr>
                <a:cxnSpLocks noChangeShapeType="1"/>
              </p:cNvCxnSpPr>
              <p:nvPr/>
            </p:nvCxnSpPr>
            <p:spPr bwMode="auto">
              <a:xfrm flipH="1" flipV="1">
                <a:off x="5097016" y="4830998"/>
                <a:ext cx="0" cy="635377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 type="none" w="med" len="med"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3" name="Прямая соединительная линия 152"/>
              <p:cNvCxnSpPr>
                <a:cxnSpLocks/>
                <a:stCxn id="160" idx="6"/>
              </p:cNvCxnSpPr>
              <p:nvPr/>
            </p:nvCxnSpPr>
            <p:spPr>
              <a:xfrm>
                <a:off x="3325482" y="4009392"/>
                <a:ext cx="4333623" cy="0"/>
              </a:xfrm>
              <a:prstGeom prst="line">
                <a:avLst/>
              </a:prstGeom>
              <a:ln w="952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Группа 52"/>
            <p:cNvGrpSpPr/>
            <p:nvPr/>
          </p:nvGrpSpPr>
          <p:grpSpPr>
            <a:xfrm>
              <a:off x="2824900" y="2325420"/>
              <a:ext cx="3442095" cy="1864254"/>
              <a:chOff x="3239097" y="2325420"/>
              <a:chExt cx="3442095" cy="1864254"/>
            </a:xfrm>
          </p:grpSpPr>
          <p:cxnSp>
            <p:nvCxnSpPr>
              <p:cNvPr id="18" name="Прямая соединительная линия 17"/>
              <p:cNvCxnSpPr/>
              <p:nvPr/>
            </p:nvCxnSpPr>
            <p:spPr>
              <a:xfrm>
                <a:off x="3239097" y="2325420"/>
                <a:ext cx="0" cy="1835047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Прямая соединительная линия 55"/>
              <p:cNvCxnSpPr/>
              <p:nvPr/>
            </p:nvCxnSpPr>
            <p:spPr>
              <a:xfrm flipH="1">
                <a:off x="4432967" y="2325420"/>
                <a:ext cx="1" cy="1864254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Прямая соединительная линия 57"/>
              <p:cNvCxnSpPr/>
              <p:nvPr/>
            </p:nvCxnSpPr>
            <p:spPr>
              <a:xfrm>
                <a:off x="5549567" y="2325420"/>
                <a:ext cx="3968" cy="1836000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>
              <a:xfrm>
                <a:off x="6681192" y="2325420"/>
                <a:ext cx="0" cy="1836000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0" name="Группа 99"/>
            <p:cNvGrpSpPr/>
            <p:nvPr/>
          </p:nvGrpSpPr>
          <p:grpSpPr>
            <a:xfrm>
              <a:off x="8138867" y="2072660"/>
              <a:ext cx="1120333" cy="402727"/>
              <a:chOff x="7965550" y="2085795"/>
              <a:chExt cx="1260528" cy="402727"/>
            </a:xfrm>
          </p:grpSpPr>
          <p:sp>
            <p:nvSpPr>
              <p:cNvPr id="131" name="Text Box 109">
                <a:extLst>
                  <a:ext uri="{FF2B5EF4-FFF2-40B4-BE49-F238E27FC236}">
                    <a16:creationId xmlns="" xmlns:a16="http://schemas.microsoft.com/office/drawing/2014/main" id="{705E3E37-2F63-49B7-B306-1D6FB41455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382935" y="2085795"/>
                <a:ext cx="843143" cy="40272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36000" rIns="36000" anchor="t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ru-RU" altLang="ru-RU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ПОСТАВЩИК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endParaRPr lang="ru-RU" altLang="ru-RU" sz="7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ru-RU" altLang="ru-RU" sz="7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Росрезерв</a:t>
                </a:r>
              </a:p>
            </p:txBody>
          </p:sp>
          <p:cxnSp>
            <p:nvCxnSpPr>
              <p:cNvPr id="61" name="Прямая соединительная линия 60">
                <a:extLst>
                  <a:ext uri="{FF2B5EF4-FFF2-40B4-BE49-F238E27FC236}">
                    <a16:creationId xmlns="" xmlns:a16="http://schemas.microsoft.com/office/drawing/2014/main" id="{44056075-DCDA-44E7-B59A-6730A37F66E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394991" y="2218111"/>
                <a:ext cx="828158" cy="25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AutoShape 119">
                <a:extLst>
                  <a:ext uri="{FF2B5EF4-FFF2-40B4-BE49-F238E27FC236}">
                    <a16:creationId xmlns="" xmlns:a16="http://schemas.microsoft.com/office/drawing/2014/main" id="{DBC155C6-A1B9-4A84-877B-8A80C0441F8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 flipV="1">
                <a:off x="7965550" y="2269459"/>
                <a:ext cx="421750" cy="1521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5" name="AutoShape 119">
                <a:extLst>
                  <a:ext uri="{FF2B5EF4-FFF2-40B4-BE49-F238E27FC236}">
                    <a16:creationId xmlns="" xmlns:a16="http://schemas.microsoft.com/office/drawing/2014/main" id="{6DBD17C5-5EB2-4FF3-8835-8643558A034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7993788" y="2374333"/>
                <a:ext cx="38914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3" name="Группа 22"/>
            <p:cNvGrpSpPr/>
            <p:nvPr/>
          </p:nvGrpSpPr>
          <p:grpSpPr>
            <a:xfrm>
              <a:off x="395077" y="2069616"/>
              <a:ext cx="1161397" cy="405771"/>
              <a:chOff x="395077" y="2069616"/>
              <a:chExt cx="1345302" cy="405771"/>
            </a:xfrm>
          </p:grpSpPr>
          <p:sp>
            <p:nvSpPr>
              <p:cNvPr id="146" name="Text Box 109">
                <a:extLst>
                  <a:ext uri="{FF2B5EF4-FFF2-40B4-BE49-F238E27FC236}">
                    <a16:creationId xmlns="" xmlns:a16="http://schemas.microsoft.com/office/drawing/2014/main" id="{5CC2ACE1-4CB4-4AF1-A911-648F45ACC4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5077" y="2069616"/>
                <a:ext cx="1020829" cy="405771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36000" rIns="36000" anchor="t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ru-RU" altLang="ru-RU" sz="7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ПОСТАВЩИК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ru-RU" altLang="ru-RU" sz="7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Юридические и физические лица</a:t>
                </a:r>
                <a:endParaRPr lang="ru-RU" altLang="ru-RU" sz="7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7" name="Группа 16"/>
              <p:cNvGrpSpPr/>
              <p:nvPr/>
            </p:nvGrpSpPr>
            <p:grpSpPr>
              <a:xfrm>
                <a:off x="1409850" y="2240993"/>
                <a:ext cx="330529" cy="103353"/>
                <a:chOff x="1640631" y="2270980"/>
                <a:chExt cx="330529" cy="103353"/>
              </a:xfrm>
            </p:grpSpPr>
            <p:cxnSp>
              <p:nvCxnSpPr>
                <p:cNvPr id="150" name="AutoShape 119">
                  <a:extLst>
                    <a:ext uri="{FF2B5EF4-FFF2-40B4-BE49-F238E27FC236}">
                      <a16:creationId xmlns="" xmlns:a16="http://schemas.microsoft.com/office/drawing/2014/main" id="{CDC02A0B-2ED9-460E-BBAE-179CC97BE005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640631" y="2270980"/>
                  <a:ext cx="330529" cy="0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52" name="AutoShape 119">
                  <a:extLst>
                    <a:ext uri="{FF2B5EF4-FFF2-40B4-BE49-F238E27FC236}">
                      <a16:creationId xmlns="" xmlns:a16="http://schemas.microsoft.com/office/drawing/2014/main" id="{1B9EDCE6-A530-4AF9-8ECF-CDB1094ABED5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H="1">
                  <a:off x="1640631" y="2374333"/>
                  <a:ext cx="330529" cy="0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</p:grpSp>
      </p:grpSp>
      <p:sp>
        <p:nvSpPr>
          <p:cNvPr id="19" name="TextBox 18"/>
          <p:cNvSpPr txBox="1"/>
          <p:nvPr/>
        </p:nvSpPr>
        <p:spPr>
          <a:xfrm>
            <a:off x="1821805" y="2194826"/>
            <a:ext cx="1316653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ПРОМЫШЛЕННОСТИ, ТОРГОВЛИ И </a:t>
            </a:r>
            <a:r>
              <a:rPr lang="ru-RU" sz="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ПРЕДПРИНИМАТЕЛЬСТВА КУРСКОЙ ОБЛАСТИ</a:t>
            </a:r>
            <a:endParaRPr lang="ru-RU" sz="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81208" y="2240993"/>
            <a:ext cx="109032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 РЕГИОНАЛЬНОЙ </a:t>
            </a:r>
            <a:r>
              <a:rPr lang="ru-RU" sz="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 КУРСКОЙ ОБЛАСТИ</a:t>
            </a:r>
            <a:endParaRPr lang="ru-RU" sz="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332328" y="2226451"/>
            <a:ext cx="1085446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ЖИЛИЩНО-КОММУНАЛЬНОГО ХОЗЯЙСТВА </a:t>
            </a:r>
            <a:r>
              <a:rPr lang="ru-RU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ТЭК КУРСКОЙ ОБЛАСТИ</a:t>
            </a:r>
            <a:endParaRPr lang="ru-RU" sz="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502655" y="2295545"/>
            <a:ext cx="1024194" cy="369332"/>
          </a:xfrm>
          <a:prstGeom prst="rect">
            <a:avLst/>
          </a:prstGeom>
          <a:noFill/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ru-RU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ЗДРАВООХРАНЕНИЯ КУРСКОЙ ОБЛАСТИ</a:t>
            </a:r>
            <a:endParaRPr lang="ru-RU" sz="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531054" y="2270980"/>
            <a:ext cx="86996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МИНИСТЕРСТВА, ВЕДОМСТВА</a:t>
            </a:r>
          </a:p>
        </p:txBody>
      </p:sp>
      <p:cxnSp>
        <p:nvCxnSpPr>
          <p:cNvPr id="37" name="Прямая соединительная линия 36"/>
          <p:cNvCxnSpPr>
            <a:stCxn id="25" idx="2"/>
          </p:cNvCxnSpPr>
          <p:nvPr/>
        </p:nvCxnSpPr>
        <p:spPr>
          <a:xfrm>
            <a:off x="619873" y="5534069"/>
            <a:ext cx="0" cy="15259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3886733" y="3894474"/>
            <a:ext cx="0" cy="18020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5156233" y="3781418"/>
            <a:ext cx="0" cy="2952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6161335" y="3781418"/>
            <a:ext cx="0" cy="29330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>
            <a:cxnSpLocks/>
          </p:cNvCxnSpPr>
          <p:nvPr/>
        </p:nvCxnSpPr>
        <p:spPr>
          <a:xfrm>
            <a:off x="7343574" y="3894474"/>
            <a:ext cx="0" cy="18214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>
            <a:cxnSpLocks/>
          </p:cNvCxnSpPr>
          <p:nvPr/>
        </p:nvCxnSpPr>
        <p:spPr>
          <a:xfrm>
            <a:off x="1764008" y="3129669"/>
            <a:ext cx="6632672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AutoShape 119"/>
          <p:cNvCxnSpPr>
            <a:cxnSpLocks noChangeShapeType="1"/>
          </p:cNvCxnSpPr>
          <p:nvPr/>
        </p:nvCxnSpPr>
        <p:spPr bwMode="auto">
          <a:xfrm>
            <a:off x="3886733" y="3129031"/>
            <a:ext cx="0" cy="25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0" name="AutoShape 119"/>
          <p:cNvCxnSpPr>
            <a:cxnSpLocks noChangeShapeType="1"/>
          </p:cNvCxnSpPr>
          <p:nvPr/>
        </p:nvCxnSpPr>
        <p:spPr bwMode="auto">
          <a:xfrm>
            <a:off x="5014390" y="3129031"/>
            <a:ext cx="0" cy="25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1" name="AutoShape 119"/>
          <p:cNvCxnSpPr>
            <a:cxnSpLocks noChangeShapeType="1"/>
          </p:cNvCxnSpPr>
          <p:nvPr/>
        </p:nvCxnSpPr>
        <p:spPr bwMode="auto">
          <a:xfrm>
            <a:off x="6142047" y="3129031"/>
            <a:ext cx="0" cy="25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" name="AutoShape 119"/>
          <p:cNvCxnSpPr>
            <a:cxnSpLocks noChangeShapeType="1"/>
          </p:cNvCxnSpPr>
          <p:nvPr/>
        </p:nvCxnSpPr>
        <p:spPr bwMode="auto">
          <a:xfrm>
            <a:off x="7269704" y="3129031"/>
            <a:ext cx="0" cy="25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3" name="AutoShape 119"/>
          <p:cNvCxnSpPr>
            <a:cxnSpLocks noChangeShapeType="1"/>
          </p:cNvCxnSpPr>
          <p:nvPr/>
        </p:nvCxnSpPr>
        <p:spPr bwMode="auto">
          <a:xfrm>
            <a:off x="8396680" y="3129031"/>
            <a:ext cx="0" cy="25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8" name="Овал 137"/>
          <p:cNvSpPr/>
          <p:nvPr/>
        </p:nvSpPr>
        <p:spPr>
          <a:xfrm>
            <a:off x="1728392" y="5659027"/>
            <a:ext cx="54000" cy="54000"/>
          </a:xfrm>
          <a:prstGeom prst="ellipse">
            <a:avLst/>
          </a:prstGeom>
          <a:solidFill>
            <a:schemeClr val="tx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1" name="Группа 140"/>
          <p:cNvGrpSpPr/>
          <p:nvPr/>
        </p:nvGrpSpPr>
        <p:grpSpPr>
          <a:xfrm>
            <a:off x="4981138" y="2762692"/>
            <a:ext cx="64800" cy="396891"/>
            <a:chOff x="4913669" y="2923119"/>
            <a:chExt cx="75934" cy="334502"/>
          </a:xfrm>
        </p:grpSpPr>
        <p:cxnSp>
          <p:nvCxnSpPr>
            <p:cNvPr id="94" name="Прямая соединительная линия 93"/>
            <p:cNvCxnSpPr/>
            <p:nvPr/>
          </p:nvCxnSpPr>
          <p:spPr>
            <a:xfrm>
              <a:off x="4948846" y="2923119"/>
              <a:ext cx="0" cy="308271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Овал 139"/>
            <p:cNvSpPr/>
            <p:nvPr/>
          </p:nvSpPr>
          <p:spPr>
            <a:xfrm>
              <a:off x="4913669" y="3203621"/>
              <a:ext cx="75934" cy="54000"/>
            </a:xfrm>
            <a:prstGeom prst="ellipse">
              <a:avLst/>
            </a:prstGeom>
            <a:solidFill>
              <a:schemeClr val="tx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3" name="Группа 142"/>
          <p:cNvGrpSpPr/>
          <p:nvPr/>
        </p:nvGrpSpPr>
        <p:grpSpPr>
          <a:xfrm>
            <a:off x="1742573" y="4841739"/>
            <a:ext cx="54000" cy="241165"/>
            <a:chOff x="1742573" y="4251557"/>
            <a:chExt cx="54000" cy="241165"/>
          </a:xfrm>
        </p:grpSpPr>
        <p:cxnSp>
          <p:nvCxnSpPr>
            <p:cNvPr id="44" name="Прямая соединительная линия 43"/>
            <p:cNvCxnSpPr/>
            <p:nvPr/>
          </p:nvCxnSpPr>
          <p:spPr>
            <a:xfrm>
              <a:off x="1768888" y="4251557"/>
              <a:ext cx="0" cy="21600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2" name="Овал 141"/>
            <p:cNvSpPr/>
            <p:nvPr/>
          </p:nvSpPr>
          <p:spPr>
            <a:xfrm>
              <a:off x="1742573" y="4438722"/>
              <a:ext cx="54000" cy="54000"/>
            </a:xfrm>
            <a:prstGeom prst="ellipse">
              <a:avLst/>
            </a:prstGeom>
            <a:solidFill>
              <a:schemeClr val="tx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23" name="AutoShape 119"/>
          <p:cNvCxnSpPr>
            <a:cxnSpLocks noChangeShapeType="1"/>
          </p:cNvCxnSpPr>
          <p:nvPr/>
        </p:nvCxnSpPr>
        <p:spPr bwMode="auto">
          <a:xfrm>
            <a:off x="1768888" y="4160467"/>
            <a:ext cx="0" cy="30054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1" name="AutoShape 119"/>
          <p:cNvCxnSpPr>
            <a:cxnSpLocks noChangeShapeType="1"/>
          </p:cNvCxnSpPr>
          <p:nvPr/>
        </p:nvCxnSpPr>
        <p:spPr bwMode="auto">
          <a:xfrm flipV="1">
            <a:off x="7642914" y="4019099"/>
            <a:ext cx="0" cy="1447279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 type="none" w="med" len="med"/>
            <a:tailEnd type="non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59" name="Группа 158"/>
          <p:cNvGrpSpPr/>
          <p:nvPr/>
        </p:nvGrpSpPr>
        <p:grpSpPr>
          <a:xfrm>
            <a:off x="5068557" y="3982392"/>
            <a:ext cx="54000" cy="478616"/>
            <a:chOff x="5068557" y="4056746"/>
            <a:chExt cx="54000" cy="478616"/>
          </a:xfrm>
        </p:grpSpPr>
        <p:cxnSp>
          <p:nvCxnSpPr>
            <p:cNvPr id="156" name="AutoShape 119"/>
            <p:cNvCxnSpPr>
              <a:cxnSpLocks noChangeShapeType="1"/>
            </p:cNvCxnSpPr>
            <p:nvPr/>
          </p:nvCxnSpPr>
          <p:spPr bwMode="auto">
            <a:xfrm flipV="1">
              <a:off x="5097016" y="4093453"/>
              <a:ext cx="0" cy="44190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none" w="med" len="med"/>
              <a:tailEnd type="non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8" name="Овал 157"/>
            <p:cNvSpPr/>
            <p:nvPr/>
          </p:nvSpPr>
          <p:spPr>
            <a:xfrm>
              <a:off x="5068557" y="4056746"/>
              <a:ext cx="54000" cy="54000"/>
            </a:xfrm>
            <a:prstGeom prst="ellipse">
              <a:avLst/>
            </a:prstGeom>
            <a:solidFill>
              <a:schemeClr val="tx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0" name="Овал 159"/>
          <p:cNvSpPr/>
          <p:nvPr/>
        </p:nvSpPr>
        <p:spPr>
          <a:xfrm>
            <a:off x="3271482" y="3982392"/>
            <a:ext cx="54000" cy="54000"/>
          </a:xfrm>
          <a:prstGeom prst="ellipse">
            <a:avLst/>
          </a:prstGeom>
          <a:solidFill>
            <a:schemeClr val="tx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6" name="Группа 125">
            <a:extLst>
              <a:ext uri="{FF2B5EF4-FFF2-40B4-BE49-F238E27FC236}">
                <a16:creationId xmlns="" xmlns:a16="http://schemas.microsoft.com/office/drawing/2014/main" id="{FD50A719-279D-415E-A977-C8766EF464E8}"/>
              </a:ext>
            </a:extLst>
          </p:cNvPr>
          <p:cNvGrpSpPr/>
          <p:nvPr/>
        </p:nvGrpSpPr>
        <p:grpSpPr>
          <a:xfrm>
            <a:off x="6870757" y="6354771"/>
            <a:ext cx="2541824" cy="418142"/>
            <a:chOff x="7147578" y="5865890"/>
            <a:chExt cx="2541824" cy="418142"/>
          </a:xfrm>
        </p:grpSpPr>
        <p:cxnSp>
          <p:nvCxnSpPr>
            <p:cNvPr id="166" name="AutoShape 119"/>
            <p:cNvCxnSpPr>
              <a:cxnSpLocks noChangeShapeType="1"/>
            </p:cNvCxnSpPr>
            <p:nvPr/>
          </p:nvCxnSpPr>
          <p:spPr bwMode="auto">
            <a:xfrm>
              <a:off x="7147578" y="5965520"/>
              <a:ext cx="682625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none" w="med" len="med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9" name="AutoShape 119"/>
            <p:cNvCxnSpPr>
              <a:cxnSpLocks noChangeShapeType="1"/>
            </p:cNvCxnSpPr>
            <p:nvPr/>
          </p:nvCxnSpPr>
          <p:spPr bwMode="auto">
            <a:xfrm>
              <a:off x="7147578" y="6184403"/>
              <a:ext cx="682625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 type="none" w="med" len="med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0" name="Text Box 109"/>
            <p:cNvSpPr txBox="1">
              <a:spLocks noChangeArrowheads="1"/>
            </p:cNvSpPr>
            <p:nvPr/>
          </p:nvSpPr>
          <p:spPr bwMode="auto">
            <a:xfrm>
              <a:off x="7905327" y="5865890"/>
              <a:ext cx="1712067" cy="199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0" tIns="0" rIns="0" bIns="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0"/>
                </a:spcBef>
                <a:buNone/>
              </a:pPr>
              <a:r>
                <a:rPr lang="ru-RU" altLang="ru-RU" sz="7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формирование потребности</a:t>
              </a:r>
            </a:p>
          </p:txBody>
        </p:sp>
        <p:sp>
          <p:nvSpPr>
            <p:cNvPr id="171" name="Text Box 109"/>
            <p:cNvSpPr txBox="1">
              <a:spLocks noChangeArrowheads="1"/>
            </p:cNvSpPr>
            <p:nvPr/>
          </p:nvSpPr>
          <p:spPr bwMode="auto">
            <a:xfrm>
              <a:off x="7905327" y="6084773"/>
              <a:ext cx="1784075" cy="199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0" tIns="0" rIns="0" bIns="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0"/>
                </a:spcBef>
                <a:buNone/>
              </a:pPr>
              <a:r>
                <a:rPr lang="ru-RU" altLang="ru-RU" sz="7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выдача безвозмездной натуральной помощи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15984" y="3399472"/>
            <a:ext cx="2672557" cy="122865"/>
          </a:xfrm>
          <a:prstGeom prst="rect">
            <a:avLst/>
          </a:prstGeom>
          <a:noFill/>
        </p:spPr>
        <p:txBody>
          <a:bodyPr wrap="square" lIns="36000" tIns="0" rIns="36000" bIns="0" rtlCol="0" anchor="ctr" anchorCtr="0">
            <a:noAutofit/>
          </a:bodyPr>
          <a:lstStyle/>
          <a:p>
            <a:pPr algn="ctr"/>
            <a:r>
              <a:rPr lang="ru-RU" sz="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</a:t>
            </a:r>
            <a:r>
              <a:rPr 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</a:t>
            </a:r>
          </a:p>
        </p:txBody>
      </p:sp>
      <p:cxnSp>
        <p:nvCxnSpPr>
          <p:cNvPr id="148" name="Прямая соединительная линия 147">
            <a:extLst>
              <a:ext uri="{FF2B5EF4-FFF2-40B4-BE49-F238E27FC236}">
                <a16:creationId xmlns="" xmlns:a16="http://schemas.microsoft.com/office/drawing/2014/main" id="{AF3CB1BB-C67E-4B89-AE86-E8E665EBB77C}"/>
              </a:ext>
            </a:extLst>
          </p:cNvPr>
          <p:cNvCxnSpPr>
            <a:cxnSpLocks/>
          </p:cNvCxnSpPr>
          <p:nvPr/>
        </p:nvCxnSpPr>
        <p:spPr>
          <a:xfrm flipV="1">
            <a:off x="708635" y="2190750"/>
            <a:ext cx="870454" cy="19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6092621" y="17621"/>
            <a:ext cx="38133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alt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alt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 </a:t>
            </a:r>
          </a:p>
          <a:p>
            <a:pPr algn="ctr">
              <a:buNone/>
            </a:pPr>
            <a:r>
              <a:rPr lang="ru-RU" alt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Порядку оказания безвозмездной натуральной помощи на территории Курской </a:t>
            </a:r>
            <a:r>
              <a:rPr lang="ru-RU" alt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</a:p>
          <a:p>
            <a:pPr algn="ctr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редакции постановления Правительства </a:t>
            </a:r>
          </a:p>
          <a:p>
            <a:pPr algn="ctr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Курской области</a:t>
            </a:r>
          </a:p>
          <a:p>
            <a:pPr algn="ctr">
              <a:buNone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 ____________№ _______________</a:t>
            </a:r>
            <a:endParaRPr lang="ru-RU" sz="1000" dirty="0"/>
          </a:p>
        </p:txBody>
      </p:sp>
      <p:sp>
        <p:nvSpPr>
          <p:cNvPr id="154" name="TextBox 153"/>
          <p:cNvSpPr txBox="1"/>
          <p:nvPr/>
        </p:nvSpPr>
        <p:spPr>
          <a:xfrm>
            <a:off x="6628660" y="2265178"/>
            <a:ext cx="97838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СЕЛЬСКОГО ХОЗЯЙСТВА КУРСКОЙ ОБЛАСТИ</a:t>
            </a:r>
            <a:endParaRPr lang="ru-RU" sz="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518871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1559</TotalTime>
  <Words>190</Words>
  <Application>Microsoft Office PowerPoint</Application>
  <PresentationFormat>Лист A4 (210x297 мм)</PresentationFormat>
  <Paragraphs>74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Оформление по умолчанию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Стекачев Роман Вячеславович</dc:creator>
  <cp:lastModifiedBy>Филипповская Елена Давидовна</cp:lastModifiedBy>
  <cp:revision>143</cp:revision>
  <cp:lastPrinted>2024-11-21T15:14:21Z</cp:lastPrinted>
  <dcterms:created xsi:type="dcterms:W3CDTF">2013-02-09T06:25:33Z</dcterms:created>
  <dcterms:modified xsi:type="dcterms:W3CDTF">2024-11-21T15:14:36Z</dcterms:modified>
</cp:coreProperties>
</file>